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6"/>
  </p:notesMasterIdLst>
  <p:sldIdLst>
    <p:sldId id="610" r:id="rId5"/>
    <p:sldId id="614" r:id="rId6"/>
    <p:sldId id="611" r:id="rId7"/>
    <p:sldId id="612" r:id="rId8"/>
    <p:sldId id="613" r:id="rId9"/>
    <p:sldId id="309" r:id="rId10"/>
    <p:sldId id="257" r:id="rId11"/>
    <p:sldId id="571" r:id="rId12"/>
    <p:sldId id="550" r:id="rId13"/>
    <p:sldId id="622" r:id="rId14"/>
    <p:sldId id="609" r:id="rId15"/>
    <p:sldId id="575" r:id="rId16"/>
    <p:sldId id="259" r:id="rId17"/>
    <p:sldId id="262" r:id="rId18"/>
    <p:sldId id="615" r:id="rId19"/>
    <p:sldId id="554" r:id="rId20"/>
    <p:sldId id="572" r:id="rId21"/>
    <p:sldId id="573" r:id="rId22"/>
    <p:sldId id="574" r:id="rId23"/>
    <p:sldId id="616" r:id="rId24"/>
    <p:sldId id="576" r:id="rId25"/>
    <p:sldId id="577" r:id="rId26"/>
    <p:sldId id="578" r:id="rId27"/>
    <p:sldId id="579" r:id="rId28"/>
    <p:sldId id="623" r:id="rId29"/>
    <p:sldId id="584" r:id="rId30"/>
    <p:sldId id="552" r:id="rId31"/>
    <p:sldId id="585" r:id="rId32"/>
    <p:sldId id="586" r:id="rId33"/>
    <p:sldId id="545" r:id="rId34"/>
    <p:sldId id="580" r:id="rId35"/>
    <p:sldId id="624" r:id="rId36"/>
    <p:sldId id="621" r:id="rId37"/>
    <p:sldId id="581" r:id="rId38"/>
    <p:sldId id="617" r:id="rId39"/>
    <p:sldId id="618" r:id="rId40"/>
    <p:sldId id="619" r:id="rId41"/>
    <p:sldId id="620" r:id="rId42"/>
    <p:sldId id="337" r:id="rId43"/>
    <p:sldId id="327" r:id="rId44"/>
    <p:sldId id="328" r:id="rId4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4092"/>
    <p:restoredTop sz="95859" autoAdjust="0"/>
  </p:normalViewPr>
  <p:slideViewPr>
    <p:cSldViewPr>
      <p:cViewPr varScale="1">
        <p:scale>
          <a:sx n="52" d="100"/>
          <a:sy n="52" d="100"/>
        </p:scale>
        <p:origin x="562"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4B272D-5A51-4788-9432-076746074FF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71081D6-6CBD-4397-8684-7E50A8C77373}">
      <dgm:prSet/>
      <dgm:spPr>
        <a:solidFill>
          <a:srgbClr val="FFC000"/>
        </a:solidFill>
      </dgm:spPr>
      <dgm:t>
        <a:bodyPr/>
        <a:lstStyle/>
        <a:p>
          <a:r>
            <a:rPr lang="en-US" b="0" i="0" dirty="0"/>
            <a:t>1. </a:t>
          </a:r>
          <a:r>
            <a:rPr lang="en-US" b="1" i="0" dirty="0"/>
            <a:t>Initiation</a:t>
          </a:r>
          <a:r>
            <a:rPr lang="en-US" b="0" i="0" dirty="0"/>
            <a:t>: Define policy objectives.</a:t>
          </a:r>
          <a:endParaRPr lang="en-US" dirty="0"/>
        </a:p>
      </dgm:t>
    </dgm:pt>
    <dgm:pt modelId="{9B60E882-C896-4484-8F3F-542EEC336B98}" type="parTrans" cxnId="{EF9A12BF-9E52-4CFE-B993-03DAFA1D3E42}">
      <dgm:prSet/>
      <dgm:spPr/>
      <dgm:t>
        <a:bodyPr/>
        <a:lstStyle/>
        <a:p>
          <a:endParaRPr lang="en-US"/>
        </a:p>
      </dgm:t>
    </dgm:pt>
    <dgm:pt modelId="{06E91E5B-8786-4CC2-A352-EF128B746867}" type="sibTrans" cxnId="{EF9A12BF-9E52-4CFE-B993-03DAFA1D3E42}">
      <dgm:prSet/>
      <dgm:spPr/>
      <dgm:t>
        <a:bodyPr/>
        <a:lstStyle/>
        <a:p>
          <a:endParaRPr lang="en-US"/>
        </a:p>
      </dgm:t>
    </dgm:pt>
    <dgm:pt modelId="{1D6FBB5D-D812-4E7E-BF68-029E56D1C652}">
      <dgm:prSet/>
      <dgm:spPr/>
      <dgm:t>
        <a:bodyPr/>
        <a:lstStyle/>
        <a:p>
          <a:r>
            <a:rPr lang="en-US" b="0" i="0" dirty="0"/>
            <a:t>2. </a:t>
          </a:r>
          <a:r>
            <a:rPr lang="en-US" b="1" i="0" dirty="0"/>
            <a:t>Development</a:t>
          </a:r>
          <a:r>
            <a:rPr lang="en-US" b="0" i="0" dirty="0"/>
            <a:t>: Create detailed policies.</a:t>
          </a:r>
          <a:endParaRPr lang="en-US" dirty="0"/>
        </a:p>
      </dgm:t>
    </dgm:pt>
    <dgm:pt modelId="{28524167-EF30-40C5-BAA6-0AA089D2ECE3}" type="parTrans" cxnId="{16A18383-3287-4478-BCE4-B367CFDAFD8F}">
      <dgm:prSet/>
      <dgm:spPr/>
      <dgm:t>
        <a:bodyPr/>
        <a:lstStyle/>
        <a:p>
          <a:endParaRPr lang="en-US"/>
        </a:p>
      </dgm:t>
    </dgm:pt>
    <dgm:pt modelId="{C2F09E58-7914-49AD-B68B-83DBA3807C77}" type="sibTrans" cxnId="{16A18383-3287-4478-BCE4-B367CFDAFD8F}">
      <dgm:prSet/>
      <dgm:spPr/>
      <dgm:t>
        <a:bodyPr/>
        <a:lstStyle/>
        <a:p>
          <a:endParaRPr lang="en-US"/>
        </a:p>
      </dgm:t>
    </dgm:pt>
    <dgm:pt modelId="{7E89826B-69AA-435D-BFD7-FBA7D73D88F2}">
      <dgm:prSet/>
      <dgm:spPr/>
      <dgm:t>
        <a:bodyPr/>
        <a:lstStyle/>
        <a:p>
          <a:r>
            <a:rPr lang="en-US" b="0" i="0" dirty="0"/>
            <a:t>3. </a:t>
          </a:r>
          <a:r>
            <a:rPr lang="en-US" b="1" i="0" dirty="0"/>
            <a:t>Implementation</a:t>
          </a:r>
          <a:r>
            <a:rPr lang="en-US" b="0" i="0" dirty="0"/>
            <a:t>: Apply the policy.</a:t>
          </a:r>
          <a:endParaRPr lang="en-US" dirty="0"/>
        </a:p>
      </dgm:t>
    </dgm:pt>
    <dgm:pt modelId="{D7FED655-004D-44FA-A3E4-BEE2A65E946E}" type="parTrans" cxnId="{D249E279-B7F8-4A20-8219-68B88CC5AE2C}">
      <dgm:prSet/>
      <dgm:spPr/>
      <dgm:t>
        <a:bodyPr/>
        <a:lstStyle/>
        <a:p>
          <a:endParaRPr lang="en-US"/>
        </a:p>
      </dgm:t>
    </dgm:pt>
    <dgm:pt modelId="{B53508C0-84C5-4418-8637-56685A181B44}" type="sibTrans" cxnId="{D249E279-B7F8-4A20-8219-68B88CC5AE2C}">
      <dgm:prSet/>
      <dgm:spPr/>
      <dgm:t>
        <a:bodyPr/>
        <a:lstStyle/>
        <a:p>
          <a:endParaRPr lang="en-US"/>
        </a:p>
      </dgm:t>
    </dgm:pt>
    <dgm:pt modelId="{4E231444-4A34-409E-A69B-DB43648A04C1}">
      <dgm:prSet/>
      <dgm:spPr/>
      <dgm:t>
        <a:bodyPr/>
        <a:lstStyle/>
        <a:p>
          <a:r>
            <a:rPr lang="en-US" b="0" i="0" dirty="0"/>
            <a:t>4. </a:t>
          </a:r>
          <a:r>
            <a:rPr lang="en-US" b="1" i="0" dirty="0"/>
            <a:t>Maintenance</a:t>
          </a:r>
          <a:r>
            <a:rPr lang="en-US" b="0" i="0" dirty="0"/>
            <a:t>: Regularly manage and update.</a:t>
          </a:r>
          <a:endParaRPr lang="en-US" dirty="0"/>
        </a:p>
      </dgm:t>
    </dgm:pt>
    <dgm:pt modelId="{C0859750-2D41-4185-A733-4D20A84F20DA}" type="parTrans" cxnId="{858A9B42-6310-4D7E-91EC-63201C3FAE5F}">
      <dgm:prSet/>
      <dgm:spPr/>
      <dgm:t>
        <a:bodyPr/>
        <a:lstStyle/>
        <a:p>
          <a:endParaRPr lang="en-US"/>
        </a:p>
      </dgm:t>
    </dgm:pt>
    <dgm:pt modelId="{2518A9BA-EE44-4B9B-B962-6964090674C3}" type="sibTrans" cxnId="{858A9B42-6310-4D7E-91EC-63201C3FAE5F}">
      <dgm:prSet/>
      <dgm:spPr/>
      <dgm:t>
        <a:bodyPr/>
        <a:lstStyle/>
        <a:p>
          <a:endParaRPr lang="en-US"/>
        </a:p>
      </dgm:t>
    </dgm:pt>
    <dgm:pt modelId="{080EAD66-298F-480D-AB7E-E9B6C7C6AA91}" type="pres">
      <dgm:prSet presAssocID="{974B272D-5A51-4788-9432-076746074FFE}" presName="root" presStyleCnt="0">
        <dgm:presLayoutVars>
          <dgm:dir/>
          <dgm:resizeHandles val="exact"/>
        </dgm:presLayoutVars>
      </dgm:prSet>
      <dgm:spPr/>
    </dgm:pt>
    <dgm:pt modelId="{7ED72508-EFD3-4006-ABA4-03C5C6CD1FA3}" type="pres">
      <dgm:prSet presAssocID="{A71081D6-6CBD-4397-8684-7E50A8C77373}" presName="compNode" presStyleCnt="0"/>
      <dgm:spPr/>
    </dgm:pt>
    <dgm:pt modelId="{AD68874D-B7B3-451A-86C9-5018888A1B8D}" type="pres">
      <dgm:prSet presAssocID="{A71081D6-6CBD-4397-8684-7E50A8C77373}" presName="bgRect" presStyleLbl="bgShp" presStyleIdx="0" presStyleCnt="4"/>
      <dgm:spPr>
        <a:solidFill>
          <a:srgbClr val="FFC000"/>
        </a:solidFill>
      </dgm:spPr>
    </dgm:pt>
    <dgm:pt modelId="{28B8A03D-3690-4BD7-A051-ACD7FCD2CE73}" type="pres">
      <dgm:prSet presAssocID="{A71081D6-6CBD-4397-8684-7E50A8C773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8BE647AD-6251-4FCF-A840-A2E1C23EE167}" type="pres">
      <dgm:prSet presAssocID="{A71081D6-6CBD-4397-8684-7E50A8C77373}" presName="spaceRect" presStyleCnt="0"/>
      <dgm:spPr/>
    </dgm:pt>
    <dgm:pt modelId="{90E78ABD-6754-4D75-ABB4-D43EB149CEF2}" type="pres">
      <dgm:prSet presAssocID="{A71081D6-6CBD-4397-8684-7E50A8C77373}" presName="parTx" presStyleLbl="revTx" presStyleIdx="0" presStyleCnt="4">
        <dgm:presLayoutVars>
          <dgm:chMax val="0"/>
          <dgm:chPref val="0"/>
        </dgm:presLayoutVars>
      </dgm:prSet>
      <dgm:spPr/>
    </dgm:pt>
    <dgm:pt modelId="{AAE22F46-87D4-4835-A7D8-E2204DBE5F50}" type="pres">
      <dgm:prSet presAssocID="{06E91E5B-8786-4CC2-A352-EF128B746867}" presName="sibTrans" presStyleCnt="0"/>
      <dgm:spPr/>
    </dgm:pt>
    <dgm:pt modelId="{C07AE43D-C949-43A3-815E-75B729A1D72F}" type="pres">
      <dgm:prSet presAssocID="{1D6FBB5D-D812-4E7E-BF68-029E56D1C652}" presName="compNode" presStyleCnt="0"/>
      <dgm:spPr/>
    </dgm:pt>
    <dgm:pt modelId="{C5351A38-8D2E-45DD-81F6-F5A218CE3807}" type="pres">
      <dgm:prSet presAssocID="{1D6FBB5D-D812-4E7E-BF68-029E56D1C652}" presName="bgRect" presStyleLbl="bgShp" presStyleIdx="1" presStyleCnt="4"/>
      <dgm:spPr>
        <a:solidFill>
          <a:srgbClr val="FFC000"/>
        </a:solidFill>
      </dgm:spPr>
    </dgm:pt>
    <dgm:pt modelId="{E0A9B159-9CDF-4176-820D-642217A6DEF1}" type="pres">
      <dgm:prSet presAssocID="{1D6FBB5D-D812-4E7E-BF68-029E56D1C65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271C0299-8727-487E-AE0E-2E5227F3EF27}" type="pres">
      <dgm:prSet presAssocID="{1D6FBB5D-D812-4E7E-BF68-029E56D1C652}" presName="spaceRect" presStyleCnt="0"/>
      <dgm:spPr/>
    </dgm:pt>
    <dgm:pt modelId="{4532108A-43D8-45DC-BF1C-3DAF289E344E}" type="pres">
      <dgm:prSet presAssocID="{1D6FBB5D-D812-4E7E-BF68-029E56D1C652}" presName="parTx" presStyleLbl="revTx" presStyleIdx="1" presStyleCnt="4">
        <dgm:presLayoutVars>
          <dgm:chMax val="0"/>
          <dgm:chPref val="0"/>
        </dgm:presLayoutVars>
      </dgm:prSet>
      <dgm:spPr/>
    </dgm:pt>
    <dgm:pt modelId="{D9C8ED6B-2807-4E41-9C35-6BC3BAA1173A}" type="pres">
      <dgm:prSet presAssocID="{C2F09E58-7914-49AD-B68B-83DBA3807C77}" presName="sibTrans" presStyleCnt="0"/>
      <dgm:spPr/>
    </dgm:pt>
    <dgm:pt modelId="{00BD5F6B-FD14-4884-AE95-E9403A8A691D}" type="pres">
      <dgm:prSet presAssocID="{7E89826B-69AA-435D-BFD7-FBA7D73D88F2}" presName="compNode" presStyleCnt="0"/>
      <dgm:spPr/>
    </dgm:pt>
    <dgm:pt modelId="{3B5034FA-CC5E-422A-983A-B7B1048A301F}" type="pres">
      <dgm:prSet presAssocID="{7E89826B-69AA-435D-BFD7-FBA7D73D88F2}" presName="bgRect" presStyleLbl="bgShp" presStyleIdx="2" presStyleCnt="4"/>
      <dgm:spPr>
        <a:solidFill>
          <a:srgbClr val="FFC000"/>
        </a:solidFill>
      </dgm:spPr>
    </dgm:pt>
    <dgm:pt modelId="{A02D1A6E-7C57-4DB5-A6F6-C69963884E08}" type="pres">
      <dgm:prSet presAssocID="{7E89826B-69AA-435D-BFD7-FBA7D73D88F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EE9C18C7-C7D8-4AF0-B666-4D4822185277}" type="pres">
      <dgm:prSet presAssocID="{7E89826B-69AA-435D-BFD7-FBA7D73D88F2}" presName="spaceRect" presStyleCnt="0"/>
      <dgm:spPr/>
    </dgm:pt>
    <dgm:pt modelId="{21E218D9-640E-47F9-91FC-85C16B13E300}" type="pres">
      <dgm:prSet presAssocID="{7E89826B-69AA-435D-BFD7-FBA7D73D88F2}" presName="parTx" presStyleLbl="revTx" presStyleIdx="2" presStyleCnt="4">
        <dgm:presLayoutVars>
          <dgm:chMax val="0"/>
          <dgm:chPref val="0"/>
        </dgm:presLayoutVars>
      </dgm:prSet>
      <dgm:spPr/>
    </dgm:pt>
    <dgm:pt modelId="{6DB4253E-9242-49BC-AEA9-300A6D351869}" type="pres">
      <dgm:prSet presAssocID="{B53508C0-84C5-4418-8637-56685A181B44}" presName="sibTrans" presStyleCnt="0"/>
      <dgm:spPr/>
    </dgm:pt>
    <dgm:pt modelId="{57D82C9E-C51D-49CF-8178-F95D4A44BACC}" type="pres">
      <dgm:prSet presAssocID="{4E231444-4A34-409E-A69B-DB43648A04C1}" presName="compNode" presStyleCnt="0"/>
      <dgm:spPr/>
    </dgm:pt>
    <dgm:pt modelId="{834ADCB3-CEF0-470F-859D-65C51B937AA1}" type="pres">
      <dgm:prSet presAssocID="{4E231444-4A34-409E-A69B-DB43648A04C1}" presName="bgRect" presStyleLbl="bgShp" presStyleIdx="3" presStyleCnt="4"/>
      <dgm:spPr>
        <a:solidFill>
          <a:srgbClr val="FFC000"/>
        </a:solidFill>
      </dgm:spPr>
    </dgm:pt>
    <dgm:pt modelId="{37C0F215-39BD-43ED-B10E-DB1B47AD85C7}" type="pres">
      <dgm:prSet presAssocID="{4E231444-4A34-409E-A69B-DB43648A04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oap"/>
        </a:ext>
      </dgm:extLst>
    </dgm:pt>
    <dgm:pt modelId="{A62759A9-2B2C-43C2-8E23-76C1A674CB10}" type="pres">
      <dgm:prSet presAssocID="{4E231444-4A34-409E-A69B-DB43648A04C1}" presName="spaceRect" presStyleCnt="0"/>
      <dgm:spPr/>
    </dgm:pt>
    <dgm:pt modelId="{645E5250-4118-435C-8113-3F7858ACDA90}" type="pres">
      <dgm:prSet presAssocID="{4E231444-4A34-409E-A69B-DB43648A04C1}" presName="parTx" presStyleLbl="revTx" presStyleIdx="3" presStyleCnt="4">
        <dgm:presLayoutVars>
          <dgm:chMax val="0"/>
          <dgm:chPref val="0"/>
        </dgm:presLayoutVars>
      </dgm:prSet>
      <dgm:spPr/>
    </dgm:pt>
  </dgm:ptLst>
  <dgm:cxnLst>
    <dgm:cxn modelId="{53F76E25-1038-4AB0-A5C6-48B33AAF9716}" type="presOf" srcId="{7E89826B-69AA-435D-BFD7-FBA7D73D88F2}" destId="{21E218D9-640E-47F9-91FC-85C16B13E300}" srcOrd="0" destOrd="0" presId="urn:microsoft.com/office/officeart/2018/2/layout/IconVerticalSolidList"/>
    <dgm:cxn modelId="{858A9B42-6310-4D7E-91EC-63201C3FAE5F}" srcId="{974B272D-5A51-4788-9432-076746074FFE}" destId="{4E231444-4A34-409E-A69B-DB43648A04C1}" srcOrd="3" destOrd="0" parTransId="{C0859750-2D41-4185-A733-4D20A84F20DA}" sibTransId="{2518A9BA-EE44-4B9B-B962-6964090674C3}"/>
    <dgm:cxn modelId="{12CC0767-CE46-4EAE-B978-39501D6C09AD}" type="presOf" srcId="{974B272D-5A51-4788-9432-076746074FFE}" destId="{080EAD66-298F-480D-AB7E-E9B6C7C6AA91}" srcOrd="0" destOrd="0" presId="urn:microsoft.com/office/officeart/2018/2/layout/IconVerticalSolidList"/>
    <dgm:cxn modelId="{13DD964A-DFBD-43CB-8687-AF26C9B3D953}" type="presOf" srcId="{A71081D6-6CBD-4397-8684-7E50A8C77373}" destId="{90E78ABD-6754-4D75-ABB4-D43EB149CEF2}" srcOrd="0" destOrd="0" presId="urn:microsoft.com/office/officeart/2018/2/layout/IconVerticalSolidList"/>
    <dgm:cxn modelId="{B2DC7E70-C20A-46DC-BA4E-9B37F3320AE5}" type="presOf" srcId="{4E231444-4A34-409E-A69B-DB43648A04C1}" destId="{645E5250-4118-435C-8113-3F7858ACDA90}" srcOrd="0" destOrd="0" presId="urn:microsoft.com/office/officeart/2018/2/layout/IconVerticalSolidList"/>
    <dgm:cxn modelId="{D249E279-B7F8-4A20-8219-68B88CC5AE2C}" srcId="{974B272D-5A51-4788-9432-076746074FFE}" destId="{7E89826B-69AA-435D-BFD7-FBA7D73D88F2}" srcOrd="2" destOrd="0" parTransId="{D7FED655-004D-44FA-A3E4-BEE2A65E946E}" sibTransId="{B53508C0-84C5-4418-8637-56685A181B44}"/>
    <dgm:cxn modelId="{16A18383-3287-4478-BCE4-B367CFDAFD8F}" srcId="{974B272D-5A51-4788-9432-076746074FFE}" destId="{1D6FBB5D-D812-4E7E-BF68-029E56D1C652}" srcOrd="1" destOrd="0" parTransId="{28524167-EF30-40C5-BAA6-0AA089D2ECE3}" sibTransId="{C2F09E58-7914-49AD-B68B-83DBA3807C77}"/>
    <dgm:cxn modelId="{EF7FE8B4-A7AF-42E8-AC08-DDCA0EEA3E6D}" type="presOf" srcId="{1D6FBB5D-D812-4E7E-BF68-029E56D1C652}" destId="{4532108A-43D8-45DC-BF1C-3DAF289E344E}" srcOrd="0" destOrd="0" presId="urn:microsoft.com/office/officeart/2018/2/layout/IconVerticalSolidList"/>
    <dgm:cxn modelId="{EF9A12BF-9E52-4CFE-B993-03DAFA1D3E42}" srcId="{974B272D-5A51-4788-9432-076746074FFE}" destId="{A71081D6-6CBD-4397-8684-7E50A8C77373}" srcOrd="0" destOrd="0" parTransId="{9B60E882-C896-4484-8F3F-542EEC336B98}" sibTransId="{06E91E5B-8786-4CC2-A352-EF128B746867}"/>
    <dgm:cxn modelId="{178FE632-335B-4C81-B431-AF575E3217ED}" type="presParOf" srcId="{080EAD66-298F-480D-AB7E-E9B6C7C6AA91}" destId="{7ED72508-EFD3-4006-ABA4-03C5C6CD1FA3}" srcOrd="0" destOrd="0" presId="urn:microsoft.com/office/officeart/2018/2/layout/IconVerticalSolidList"/>
    <dgm:cxn modelId="{B1B97259-9B29-4F8C-A845-7C9302F34CEB}" type="presParOf" srcId="{7ED72508-EFD3-4006-ABA4-03C5C6CD1FA3}" destId="{AD68874D-B7B3-451A-86C9-5018888A1B8D}" srcOrd="0" destOrd="0" presId="urn:microsoft.com/office/officeart/2018/2/layout/IconVerticalSolidList"/>
    <dgm:cxn modelId="{827588EB-70DC-4C53-B95E-BF20EC1887E1}" type="presParOf" srcId="{7ED72508-EFD3-4006-ABA4-03C5C6CD1FA3}" destId="{28B8A03D-3690-4BD7-A051-ACD7FCD2CE73}" srcOrd="1" destOrd="0" presId="urn:microsoft.com/office/officeart/2018/2/layout/IconVerticalSolidList"/>
    <dgm:cxn modelId="{A0DE41C0-37CA-4A76-B734-C01B89694068}" type="presParOf" srcId="{7ED72508-EFD3-4006-ABA4-03C5C6CD1FA3}" destId="{8BE647AD-6251-4FCF-A840-A2E1C23EE167}" srcOrd="2" destOrd="0" presId="urn:microsoft.com/office/officeart/2018/2/layout/IconVerticalSolidList"/>
    <dgm:cxn modelId="{25981298-1080-4086-AECB-5EC7E5D81F8A}" type="presParOf" srcId="{7ED72508-EFD3-4006-ABA4-03C5C6CD1FA3}" destId="{90E78ABD-6754-4D75-ABB4-D43EB149CEF2}" srcOrd="3" destOrd="0" presId="urn:microsoft.com/office/officeart/2018/2/layout/IconVerticalSolidList"/>
    <dgm:cxn modelId="{62B4EAFC-7D6D-4D52-8473-05A46FE5A3D3}" type="presParOf" srcId="{080EAD66-298F-480D-AB7E-E9B6C7C6AA91}" destId="{AAE22F46-87D4-4835-A7D8-E2204DBE5F50}" srcOrd="1" destOrd="0" presId="urn:microsoft.com/office/officeart/2018/2/layout/IconVerticalSolidList"/>
    <dgm:cxn modelId="{36E39D95-3742-4F65-B5DC-106C1FC379FD}" type="presParOf" srcId="{080EAD66-298F-480D-AB7E-E9B6C7C6AA91}" destId="{C07AE43D-C949-43A3-815E-75B729A1D72F}" srcOrd="2" destOrd="0" presId="urn:microsoft.com/office/officeart/2018/2/layout/IconVerticalSolidList"/>
    <dgm:cxn modelId="{FCB38A83-2BBA-41FE-AFFD-BCE536857611}" type="presParOf" srcId="{C07AE43D-C949-43A3-815E-75B729A1D72F}" destId="{C5351A38-8D2E-45DD-81F6-F5A218CE3807}" srcOrd="0" destOrd="0" presId="urn:microsoft.com/office/officeart/2018/2/layout/IconVerticalSolidList"/>
    <dgm:cxn modelId="{ADCA53C3-EF7A-4280-9DE4-96C301D2C06C}" type="presParOf" srcId="{C07AE43D-C949-43A3-815E-75B729A1D72F}" destId="{E0A9B159-9CDF-4176-820D-642217A6DEF1}" srcOrd="1" destOrd="0" presId="urn:microsoft.com/office/officeart/2018/2/layout/IconVerticalSolidList"/>
    <dgm:cxn modelId="{B48F19C3-7F6F-4B51-A164-0247FE5210CC}" type="presParOf" srcId="{C07AE43D-C949-43A3-815E-75B729A1D72F}" destId="{271C0299-8727-487E-AE0E-2E5227F3EF27}" srcOrd="2" destOrd="0" presId="urn:microsoft.com/office/officeart/2018/2/layout/IconVerticalSolidList"/>
    <dgm:cxn modelId="{53DE47F7-1CC3-4002-893D-801D10C39BFD}" type="presParOf" srcId="{C07AE43D-C949-43A3-815E-75B729A1D72F}" destId="{4532108A-43D8-45DC-BF1C-3DAF289E344E}" srcOrd="3" destOrd="0" presId="urn:microsoft.com/office/officeart/2018/2/layout/IconVerticalSolidList"/>
    <dgm:cxn modelId="{E9A1ED75-4AC6-4BE7-BA02-CA12FD4E2D79}" type="presParOf" srcId="{080EAD66-298F-480D-AB7E-E9B6C7C6AA91}" destId="{D9C8ED6B-2807-4E41-9C35-6BC3BAA1173A}" srcOrd="3" destOrd="0" presId="urn:microsoft.com/office/officeart/2018/2/layout/IconVerticalSolidList"/>
    <dgm:cxn modelId="{014DD5EF-8918-4AE7-8434-C6C419052F92}" type="presParOf" srcId="{080EAD66-298F-480D-AB7E-E9B6C7C6AA91}" destId="{00BD5F6B-FD14-4884-AE95-E9403A8A691D}" srcOrd="4" destOrd="0" presId="urn:microsoft.com/office/officeart/2018/2/layout/IconVerticalSolidList"/>
    <dgm:cxn modelId="{49D788DF-B686-4933-9F1F-A0D791F36F93}" type="presParOf" srcId="{00BD5F6B-FD14-4884-AE95-E9403A8A691D}" destId="{3B5034FA-CC5E-422A-983A-B7B1048A301F}" srcOrd="0" destOrd="0" presId="urn:microsoft.com/office/officeart/2018/2/layout/IconVerticalSolidList"/>
    <dgm:cxn modelId="{528242BE-F53C-4C7F-9BB3-74847376BD20}" type="presParOf" srcId="{00BD5F6B-FD14-4884-AE95-E9403A8A691D}" destId="{A02D1A6E-7C57-4DB5-A6F6-C69963884E08}" srcOrd="1" destOrd="0" presId="urn:microsoft.com/office/officeart/2018/2/layout/IconVerticalSolidList"/>
    <dgm:cxn modelId="{D5EC5ABC-D148-40DD-840D-1288EB3BFF6B}" type="presParOf" srcId="{00BD5F6B-FD14-4884-AE95-E9403A8A691D}" destId="{EE9C18C7-C7D8-4AF0-B666-4D4822185277}" srcOrd="2" destOrd="0" presId="urn:microsoft.com/office/officeart/2018/2/layout/IconVerticalSolidList"/>
    <dgm:cxn modelId="{BA29B97E-A340-46DC-A956-FD3FF5E34687}" type="presParOf" srcId="{00BD5F6B-FD14-4884-AE95-E9403A8A691D}" destId="{21E218D9-640E-47F9-91FC-85C16B13E300}" srcOrd="3" destOrd="0" presId="urn:microsoft.com/office/officeart/2018/2/layout/IconVerticalSolidList"/>
    <dgm:cxn modelId="{F7C61813-308A-43C1-8F1F-1B9662CB42CA}" type="presParOf" srcId="{080EAD66-298F-480D-AB7E-E9B6C7C6AA91}" destId="{6DB4253E-9242-49BC-AEA9-300A6D351869}" srcOrd="5" destOrd="0" presId="urn:microsoft.com/office/officeart/2018/2/layout/IconVerticalSolidList"/>
    <dgm:cxn modelId="{81A1B2FD-6097-4EF7-B7E5-ADF18F9B2627}" type="presParOf" srcId="{080EAD66-298F-480D-AB7E-E9B6C7C6AA91}" destId="{57D82C9E-C51D-49CF-8178-F95D4A44BACC}" srcOrd="6" destOrd="0" presId="urn:microsoft.com/office/officeart/2018/2/layout/IconVerticalSolidList"/>
    <dgm:cxn modelId="{CA746BDF-0855-46D0-8327-B597121CC108}" type="presParOf" srcId="{57D82C9E-C51D-49CF-8178-F95D4A44BACC}" destId="{834ADCB3-CEF0-470F-859D-65C51B937AA1}" srcOrd="0" destOrd="0" presId="urn:microsoft.com/office/officeart/2018/2/layout/IconVerticalSolidList"/>
    <dgm:cxn modelId="{A4D7BEFC-70DA-4557-BA7D-D377B9D3D286}" type="presParOf" srcId="{57D82C9E-C51D-49CF-8178-F95D4A44BACC}" destId="{37C0F215-39BD-43ED-B10E-DB1B47AD85C7}" srcOrd="1" destOrd="0" presId="urn:microsoft.com/office/officeart/2018/2/layout/IconVerticalSolidList"/>
    <dgm:cxn modelId="{9BA4B55F-223E-4FA1-8849-430F712381A9}" type="presParOf" srcId="{57D82C9E-C51D-49CF-8178-F95D4A44BACC}" destId="{A62759A9-2B2C-43C2-8E23-76C1A674CB10}" srcOrd="2" destOrd="0" presId="urn:microsoft.com/office/officeart/2018/2/layout/IconVerticalSolidList"/>
    <dgm:cxn modelId="{B99960EA-51A8-4572-9126-C6DCD7F16214}" type="presParOf" srcId="{57D82C9E-C51D-49CF-8178-F95D4A44BACC}" destId="{645E5250-4118-435C-8113-3F7858ACDA9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8874D-B7B3-451A-86C9-5018888A1B8D}">
      <dsp:nvSpPr>
        <dsp:cNvPr id="0" name=""/>
        <dsp:cNvSpPr/>
      </dsp:nvSpPr>
      <dsp:spPr>
        <a:xfrm>
          <a:off x="0" y="1878"/>
          <a:ext cx="3977640" cy="952110"/>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sp>
    <dsp:sp modelId="{28B8A03D-3690-4BD7-A051-ACD7FCD2CE73}">
      <dsp:nvSpPr>
        <dsp:cNvPr id="0" name=""/>
        <dsp:cNvSpPr/>
      </dsp:nvSpPr>
      <dsp:spPr>
        <a:xfrm>
          <a:off x="288013" y="216103"/>
          <a:ext cx="523660" cy="523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E78ABD-6754-4D75-ABB4-D43EB149CEF2}">
      <dsp:nvSpPr>
        <dsp:cNvPr id="0" name=""/>
        <dsp:cNvSpPr/>
      </dsp:nvSpPr>
      <dsp:spPr>
        <a:xfrm>
          <a:off x="1099687" y="1878"/>
          <a:ext cx="2877952" cy="952110"/>
        </a:xfrm>
        <a:prstGeom prst="rect">
          <a:avLst/>
        </a:prstGeom>
        <a:solidFill>
          <a:srgbClr val="FFC000"/>
        </a:solidFill>
        <a:ln>
          <a:noFill/>
        </a:ln>
        <a:effectLst/>
      </dsp:spPr>
      <dsp:style>
        <a:lnRef idx="0">
          <a:scrgbClr r="0" g="0" b="0"/>
        </a:lnRef>
        <a:fillRef idx="0">
          <a:scrgbClr r="0" g="0" b="0"/>
        </a:fillRef>
        <a:effectRef idx="0">
          <a:scrgbClr r="0" g="0" b="0"/>
        </a:effectRef>
        <a:fontRef idx="minor"/>
      </dsp:style>
      <dsp:txBody>
        <a:bodyPr spcFirstLastPara="0" vert="horz" wrap="square" lIns="100765" tIns="100765" rIns="100765" bIns="100765" numCol="1" spcCol="1270" anchor="ctr" anchorCtr="0">
          <a:noAutofit/>
        </a:bodyPr>
        <a:lstStyle/>
        <a:p>
          <a:pPr marL="0" lvl="0" indent="0" algn="l" defTabSz="844550">
            <a:lnSpc>
              <a:spcPct val="90000"/>
            </a:lnSpc>
            <a:spcBef>
              <a:spcPct val="0"/>
            </a:spcBef>
            <a:spcAft>
              <a:spcPct val="35000"/>
            </a:spcAft>
            <a:buNone/>
          </a:pPr>
          <a:r>
            <a:rPr lang="en-US" sz="1900" b="0" i="0" kern="1200" dirty="0"/>
            <a:t>1. </a:t>
          </a:r>
          <a:r>
            <a:rPr lang="en-US" sz="1900" b="1" i="0" kern="1200" dirty="0"/>
            <a:t>Initiation</a:t>
          </a:r>
          <a:r>
            <a:rPr lang="en-US" sz="1900" b="0" i="0" kern="1200" dirty="0"/>
            <a:t>: Define policy objectives.</a:t>
          </a:r>
          <a:endParaRPr lang="en-US" sz="1900" kern="1200" dirty="0"/>
        </a:p>
      </dsp:txBody>
      <dsp:txXfrm>
        <a:off x="1099687" y="1878"/>
        <a:ext cx="2877952" cy="952110"/>
      </dsp:txXfrm>
    </dsp:sp>
    <dsp:sp modelId="{C5351A38-8D2E-45DD-81F6-F5A218CE3807}">
      <dsp:nvSpPr>
        <dsp:cNvPr id="0" name=""/>
        <dsp:cNvSpPr/>
      </dsp:nvSpPr>
      <dsp:spPr>
        <a:xfrm>
          <a:off x="0" y="1192016"/>
          <a:ext cx="3977640" cy="952110"/>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sp>
    <dsp:sp modelId="{E0A9B159-9CDF-4176-820D-642217A6DEF1}">
      <dsp:nvSpPr>
        <dsp:cNvPr id="0" name=""/>
        <dsp:cNvSpPr/>
      </dsp:nvSpPr>
      <dsp:spPr>
        <a:xfrm>
          <a:off x="288013" y="1406240"/>
          <a:ext cx="523660" cy="523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32108A-43D8-45DC-BF1C-3DAF289E344E}">
      <dsp:nvSpPr>
        <dsp:cNvPr id="0" name=""/>
        <dsp:cNvSpPr/>
      </dsp:nvSpPr>
      <dsp:spPr>
        <a:xfrm>
          <a:off x="1099687" y="1192016"/>
          <a:ext cx="2877952" cy="95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65" tIns="100765" rIns="100765" bIns="100765" numCol="1" spcCol="1270" anchor="ctr" anchorCtr="0">
          <a:noAutofit/>
        </a:bodyPr>
        <a:lstStyle/>
        <a:p>
          <a:pPr marL="0" lvl="0" indent="0" algn="l" defTabSz="844550">
            <a:lnSpc>
              <a:spcPct val="90000"/>
            </a:lnSpc>
            <a:spcBef>
              <a:spcPct val="0"/>
            </a:spcBef>
            <a:spcAft>
              <a:spcPct val="35000"/>
            </a:spcAft>
            <a:buNone/>
          </a:pPr>
          <a:r>
            <a:rPr lang="en-US" sz="1900" b="0" i="0" kern="1200" dirty="0"/>
            <a:t>2. </a:t>
          </a:r>
          <a:r>
            <a:rPr lang="en-US" sz="1900" b="1" i="0" kern="1200" dirty="0"/>
            <a:t>Development</a:t>
          </a:r>
          <a:r>
            <a:rPr lang="en-US" sz="1900" b="0" i="0" kern="1200" dirty="0"/>
            <a:t>: Create detailed policies.</a:t>
          </a:r>
          <a:endParaRPr lang="en-US" sz="1900" kern="1200" dirty="0"/>
        </a:p>
      </dsp:txBody>
      <dsp:txXfrm>
        <a:off x="1099687" y="1192016"/>
        <a:ext cx="2877952" cy="952110"/>
      </dsp:txXfrm>
    </dsp:sp>
    <dsp:sp modelId="{3B5034FA-CC5E-422A-983A-B7B1048A301F}">
      <dsp:nvSpPr>
        <dsp:cNvPr id="0" name=""/>
        <dsp:cNvSpPr/>
      </dsp:nvSpPr>
      <dsp:spPr>
        <a:xfrm>
          <a:off x="0" y="2382153"/>
          <a:ext cx="3977640" cy="952110"/>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sp>
    <dsp:sp modelId="{A02D1A6E-7C57-4DB5-A6F6-C69963884E08}">
      <dsp:nvSpPr>
        <dsp:cNvPr id="0" name=""/>
        <dsp:cNvSpPr/>
      </dsp:nvSpPr>
      <dsp:spPr>
        <a:xfrm>
          <a:off x="288013" y="2596378"/>
          <a:ext cx="523660" cy="523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E218D9-640E-47F9-91FC-85C16B13E300}">
      <dsp:nvSpPr>
        <dsp:cNvPr id="0" name=""/>
        <dsp:cNvSpPr/>
      </dsp:nvSpPr>
      <dsp:spPr>
        <a:xfrm>
          <a:off x="1099687" y="2382153"/>
          <a:ext cx="2877952" cy="95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65" tIns="100765" rIns="100765" bIns="100765" numCol="1" spcCol="1270" anchor="ctr" anchorCtr="0">
          <a:noAutofit/>
        </a:bodyPr>
        <a:lstStyle/>
        <a:p>
          <a:pPr marL="0" lvl="0" indent="0" algn="l" defTabSz="844550">
            <a:lnSpc>
              <a:spcPct val="90000"/>
            </a:lnSpc>
            <a:spcBef>
              <a:spcPct val="0"/>
            </a:spcBef>
            <a:spcAft>
              <a:spcPct val="35000"/>
            </a:spcAft>
            <a:buNone/>
          </a:pPr>
          <a:r>
            <a:rPr lang="en-US" sz="1900" b="0" i="0" kern="1200" dirty="0"/>
            <a:t>3. </a:t>
          </a:r>
          <a:r>
            <a:rPr lang="en-US" sz="1900" b="1" i="0" kern="1200" dirty="0"/>
            <a:t>Implementation</a:t>
          </a:r>
          <a:r>
            <a:rPr lang="en-US" sz="1900" b="0" i="0" kern="1200" dirty="0"/>
            <a:t>: Apply the policy.</a:t>
          </a:r>
          <a:endParaRPr lang="en-US" sz="1900" kern="1200" dirty="0"/>
        </a:p>
      </dsp:txBody>
      <dsp:txXfrm>
        <a:off x="1099687" y="2382153"/>
        <a:ext cx="2877952" cy="952110"/>
      </dsp:txXfrm>
    </dsp:sp>
    <dsp:sp modelId="{834ADCB3-CEF0-470F-859D-65C51B937AA1}">
      <dsp:nvSpPr>
        <dsp:cNvPr id="0" name=""/>
        <dsp:cNvSpPr/>
      </dsp:nvSpPr>
      <dsp:spPr>
        <a:xfrm>
          <a:off x="0" y="3572291"/>
          <a:ext cx="3977640" cy="952110"/>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sp>
    <dsp:sp modelId="{37C0F215-39BD-43ED-B10E-DB1B47AD85C7}">
      <dsp:nvSpPr>
        <dsp:cNvPr id="0" name=""/>
        <dsp:cNvSpPr/>
      </dsp:nvSpPr>
      <dsp:spPr>
        <a:xfrm>
          <a:off x="288013" y="3786516"/>
          <a:ext cx="523660" cy="523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5E5250-4118-435C-8113-3F7858ACDA90}">
      <dsp:nvSpPr>
        <dsp:cNvPr id="0" name=""/>
        <dsp:cNvSpPr/>
      </dsp:nvSpPr>
      <dsp:spPr>
        <a:xfrm>
          <a:off x="1099687" y="3572291"/>
          <a:ext cx="2877952" cy="952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65" tIns="100765" rIns="100765" bIns="100765" numCol="1" spcCol="1270" anchor="ctr" anchorCtr="0">
          <a:noAutofit/>
        </a:bodyPr>
        <a:lstStyle/>
        <a:p>
          <a:pPr marL="0" lvl="0" indent="0" algn="l" defTabSz="844550">
            <a:lnSpc>
              <a:spcPct val="90000"/>
            </a:lnSpc>
            <a:spcBef>
              <a:spcPct val="0"/>
            </a:spcBef>
            <a:spcAft>
              <a:spcPct val="35000"/>
            </a:spcAft>
            <a:buNone/>
          </a:pPr>
          <a:r>
            <a:rPr lang="en-US" sz="1900" b="0" i="0" kern="1200" dirty="0"/>
            <a:t>4. </a:t>
          </a:r>
          <a:r>
            <a:rPr lang="en-US" sz="1900" b="1" i="0" kern="1200" dirty="0"/>
            <a:t>Maintenance</a:t>
          </a:r>
          <a:r>
            <a:rPr lang="en-US" sz="1900" b="0" i="0" kern="1200" dirty="0"/>
            <a:t>: Regularly manage and update.</a:t>
          </a:r>
          <a:endParaRPr lang="en-US" sz="1900" kern="1200" dirty="0"/>
        </a:p>
      </dsp:txBody>
      <dsp:txXfrm>
        <a:off x="1099687" y="3572291"/>
        <a:ext cx="2877952" cy="9521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9D32770-C88A-4375-A55B-9B8E015EC816}" type="datetimeFigureOut">
              <a:rPr lang="en-GB" smtClean="0"/>
              <a:t>24/03/2025</a:t>
            </a:fld>
            <a:endParaRPr lang="en-GB"/>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C0D534C-97D6-40B0-A15E-8F4D53FD1045}" type="slidenum">
              <a:rPr lang="en-GB" smtClean="0"/>
              <a:t>‹#›</a:t>
            </a:fld>
            <a:endParaRPr lang="en-GB"/>
          </a:p>
        </p:txBody>
      </p:sp>
    </p:spTree>
    <p:extLst>
      <p:ext uri="{BB962C8B-B14F-4D97-AF65-F5344CB8AC3E}">
        <p14:creationId xmlns:p14="http://schemas.microsoft.com/office/powerpoint/2010/main" val="2041956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a:t>
            </a:fld>
            <a:endParaRPr lang="en-GB"/>
          </a:p>
        </p:txBody>
      </p:sp>
    </p:spTree>
    <p:extLst>
      <p:ext uri="{BB962C8B-B14F-4D97-AF65-F5344CB8AC3E}">
        <p14:creationId xmlns:p14="http://schemas.microsoft.com/office/powerpoint/2010/main" val="206156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12</a:t>
            </a:fld>
            <a:endParaRPr lang="en-GB"/>
          </a:p>
        </p:txBody>
      </p:sp>
    </p:spTree>
    <p:extLst>
      <p:ext uri="{BB962C8B-B14F-4D97-AF65-F5344CB8AC3E}">
        <p14:creationId xmlns:p14="http://schemas.microsoft.com/office/powerpoint/2010/main" val="670545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15</a:t>
            </a:fld>
            <a:endParaRPr lang="en-GB"/>
          </a:p>
        </p:txBody>
      </p:sp>
    </p:spTree>
    <p:extLst>
      <p:ext uri="{BB962C8B-B14F-4D97-AF65-F5344CB8AC3E}">
        <p14:creationId xmlns:p14="http://schemas.microsoft.com/office/powerpoint/2010/main" val="763656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16</a:t>
            </a:fld>
            <a:endParaRPr lang="en-GB"/>
          </a:p>
        </p:txBody>
      </p:sp>
    </p:spTree>
    <p:extLst>
      <p:ext uri="{BB962C8B-B14F-4D97-AF65-F5344CB8AC3E}">
        <p14:creationId xmlns:p14="http://schemas.microsoft.com/office/powerpoint/2010/main" val="522761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17</a:t>
            </a:fld>
            <a:endParaRPr lang="en-GB"/>
          </a:p>
        </p:txBody>
      </p:sp>
    </p:spTree>
    <p:extLst>
      <p:ext uri="{BB962C8B-B14F-4D97-AF65-F5344CB8AC3E}">
        <p14:creationId xmlns:p14="http://schemas.microsoft.com/office/powerpoint/2010/main" val="1341599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18</a:t>
            </a:fld>
            <a:endParaRPr lang="en-GB"/>
          </a:p>
        </p:txBody>
      </p:sp>
    </p:spTree>
    <p:extLst>
      <p:ext uri="{BB962C8B-B14F-4D97-AF65-F5344CB8AC3E}">
        <p14:creationId xmlns:p14="http://schemas.microsoft.com/office/powerpoint/2010/main" val="410693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19</a:t>
            </a:fld>
            <a:endParaRPr lang="en-GB"/>
          </a:p>
        </p:txBody>
      </p:sp>
    </p:spTree>
    <p:extLst>
      <p:ext uri="{BB962C8B-B14F-4D97-AF65-F5344CB8AC3E}">
        <p14:creationId xmlns:p14="http://schemas.microsoft.com/office/powerpoint/2010/main" val="1374351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20</a:t>
            </a:fld>
            <a:endParaRPr lang="en-GB"/>
          </a:p>
        </p:txBody>
      </p:sp>
    </p:spTree>
    <p:extLst>
      <p:ext uri="{BB962C8B-B14F-4D97-AF65-F5344CB8AC3E}">
        <p14:creationId xmlns:p14="http://schemas.microsoft.com/office/powerpoint/2010/main" val="2863633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r>
              <a:rPr lang="en-GB" b="0" i="0" dirty="0">
                <a:solidFill>
                  <a:srgbClr val="0F0F0F"/>
                </a:solidFill>
                <a:effectLst/>
                <a:latin typeface="Söhne"/>
              </a:rPr>
              <a:t>The goal of encryption is to ensure that even if the interceptor captures the ciphertext, they should not be able to decrypt it back into plaintext without the key.</a:t>
            </a:r>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21</a:t>
            </a:fld>
            <a:endParaRPr lang="en-GB"/>
          </a:p>
        </p:txBody>
      </p:sp>
    </p:spTree>
    <p:extLst>
      <p:ext uri="{BB962C8B-B14F-4D97-AF65-F5344CB8AC3E}">
        <p14:creationId xmlns:p14="http://schemas.microsoft.com/office/powerpoint/2010/main" val="4198231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22</a:t>
            </a:fld>
            <a:endParaRPr lang="en-GB"/>
          </a:p>
        </p:txBody>
      </p:sp>
    </p:spTree>
    <p:extLst>
      <p:ext uri="{BB962C8B-B14F-4D97-AF65-F5344CB8AC3E}">
        <p14:creationId xmlns:p14="http://schemas.microsoft.com/office/powerpoint/2010/main" val="400189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23</a:t>
            </a:fld>
            <a:endParaRPr lang="en-GB"/>
          </a:p>
        </p:txBody>
      </p:sp>
    </p:spTree>
    <p:extLst>
      <p:ext uri="{BB962C8B-B14F-4D97-AF65-F5344CB8AC3E}">
        <p14:creationId xmlns:p14="http://schemas.microsoft.com/office/powerpoint/2010/main" val="317293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a:t>
            </a:fld>
            <a:endParaRPr lang="en-GB"/>
          </a:p>
        </p:txBody>
      </p:sp>
    </p:spTree>
    <p:extLst>
      <p:ext uri="{BB962C8B-B14F-4D97-AF65-F5344CB8AC3E}">
        <p14:creationId xmlns:p14="http://schemas.microsoft.com/office/powerpoint/2010/main" val="1838621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24</a:t>
            </a:fld>
            <a:endParaRPr lang="en-GB"/>
          </a:p>
        </p:txBody>
      </p:sp>
    </p:spTree>
    <p:extLst>
      <p:ext uri="{BB962C8B-B14F-4D97-AF65-F5344CB8AC3E}">
        <p14:creationId xmlns:p14="http://schemas.microsoft.com/office/powerpoint/2010/main" val="3644910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8EAA4-AB35-4D60-05B1-2E2227A27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E80F1-FB14-193C-45D8-928D31013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0CB2E-26B4-589E-137F-35910BC4407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B10C6C0-42FC-B4A7-32B0-5DBCFC20E6C5}"/>
              </a:ext>
            </a:extLst>
          </p:cNvPr>
          <p:cNvSpPr>
            <a:spLocks noGrp="1"/>
          </p:cNvSpPr>
          <p:nvPr>
            <p:ph type="sldNum" sz="quarter" idx="10"/>
          </p:nvPr>
        </p:nvSpPr>
        <p:spPr/>
        <p:txBody>
          <a:bodyPr/>
          <a:lstStyle/>
          <a:p>
            <a:fld id="{5C0D534C-97D6-40B0-A15E-8F4D53FD1045}" type="slidenum">
              <a:rPr lang="en-GB" smtClean="0"/>
              <a:t>25</a:t>
            </a:fld>
            <a:endParaRPr lang="en-GB"/>
          </a:p>
        </p:txBody>
      </p:sp>
    </p:spTree>
    <p:extLst>
      <p:ext uri="{BB962C8B-B14F-4D97-AF65-F5344CB8AC3E}">
        <p14:creationId xmlns:p14="http://schemas.microsoft.com/office/powerpoint/2010/main" val="957379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26</a:t>
            </a:fld>
            <a:endParaRPr lang="en-GB"/>
          </a:p>
        </p:txBody>
      </p:sp>
    </p:spTree>
    <p:extLst>
      <p:ext uri="{BB962C8B-B14F-4D97-AF65-F5344CB8AC3E}">
        <p14:creationId xmlns:p14="http://schemas.microsoft.com/office/powerpoint/2010/main" val="288859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27</a:t>
            </a:fld>
            <a:endParaRPr lang="en-GB"/>
          </a:p>
        </p:txBody>
      </p:sp>
    </p:spTree>
    <p:extLst>
      <p:ext uri="{BB962C8B-B14F-4D97-AF65-F5344CB8AC3E}">
        <p14:creationId xmlns:p14="http://schemas.microsoft.com/office/powerpoint/2010/main" val="3699246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28</a:t>
            </a:fld>
            <a:endParaRPr lang="en-GB"/>
          </a:p>
        </p:txBody>
      </p:sp>
    </p:spTree>
    <p:extLst>
      <p:ext uri="{BB962C8B-B14F-4D97-AF65-F5344CB8AC3E}">
        <p14:creationId xmlns:p14="http://schemas.microsoft.com/office/powerpoint/2010/main" val="2982785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29</a:t>
            </a:fld>
            <a:endParaRPr lang="en-GB"/>
          </a:p>
        </p:txBody>
      </p:sp>
    </p:spTree>
    <p:extLst>
      <p:ext uri="{BB962C8B-B14F-4D97-AF65-F5344CB8AC3E}">
        <p14:creationId xmlns:p14="http://schemas.microsoft.com/office/powerpoint/2010/main" val="653100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30</a:t>
            </a:fld>
            <a:endParaRPr lang="en-GB"/>
          </a:p>
        </p:txBody>
      </p:sp>
    </p:spTree>
    <p:extLst>
      <p:ext uri="{BB962C8B-B14F-4D97-AF65-F5344CB8AC3E}">
        <p14:creationId xmlns:p14="http://schemas.microsoft.com/office/powerpoint/2010/main" val="1348800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466CC-14ED-43BC-A5F8-D6E4ED1C6D03}" type="slidenum">
              <a:rPr lang="en-GB" smtClean="0"/>
              <a:t>31</a:t>
            </a:fld>
            <a:endParaRPr lang="en-GB"/>
          </a:p>
        </p:txBody>
      </p:sp>
    </p:spTree>
    <p:extLst>
      <p:ext uri="{BB962C8B-B14F-4D97-AF65-F5344CB8AC3E}">
        <p14:creationId xmlns:p14="http://schemas.microsoft.com/office/powerpoint/2010/main" val="3432937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A4BB8-E078-3B86-1AF3-9A97B5D03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A3EE3-806C-4605-7C7A-26DB3B0EE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DA5E8-4348-05E2-D998-CB7CCDB9C9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3CB14D-2C5F-FC42-F601-6CE6DBFEFBF3}"/>
              </a:ext>
            </a:extLst>
          </p:cNvPr>
          <p:cNvSpPr>
            <a:spLocks noGrp="1"/>
          </p:cNvSpPr>
          <p:nvPr>
            <p:ph type="sldNum" sz="quarter" idx="5"/>
          </p:nvPr>
        </p:nvSpPr>
        <p:spPr/>
        <p:txBody>
          <a:bodyPr/>
          <a:lstStyle/>
          <a:p>
            <a:fld id="{5F4466CC-14ED-43BC-A5F8-D6E4ED1C6D03}" type="slidenum">
              <a:rPr lang="en-GB" smtClean="0"/>
              <a:t>32</a:t>
            </a:fld>
            <a:endParaRPr lang="en-GB"/>
          </a:p>
        </p:txBody>
      </p:sp>
    </p:spTree>
    <p:extLst>
      <p:ext uri="{BB962C8B-B14F-4D97-AF65-F5344CB8AC3E}">
        <p14:creationId xmlns:p14="http://schemas.microsoft.com/office/powerpoint/2010/main" val="1535178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466CC-14ED-43BC-A5F8-D6E4ED1C6D03}" type="slidenum">
              <a:rPr lang="en-GB" smtClean="0"/>
              <a:t>33</a:t>
            </a:fld>
            <a:endParaRPr lang="en-GB"/>
          </a:p>
        </p:txBody>
      </p:sp>
    </p:spTree>
    <p:extLst>
      <p:ext uri="{BB962C8B-B14F-4D97-AF65-F5344CB8AC3E}">
        <p14:creationId xmlns:p14="http://schemas.microsoft.com/office/powerpoint/2010/main" val="408866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3</a:t>
            </a:fld>
            <a:endParaRPr lang="en-GB"/>
          </a:p>
        </p:txBody>
      </p:sp>
    </p:spTree>
    <p:extLst>
      <p:ext uri="{BB962C8B-B14F-4D97-AF65-F5344CB8AC3E}">
        <p14:creationId xmlns:p14="http://schemas.microsoft.com/office/powerpoint/2010/main" val="2294948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466CC-14ED-43BC-A5F8-D6E4ED1C6D03}" type="slidenum">
              <a:rPr lang="en-GB" smtClean="0"/>
              <a:t>34</a:t>
            </a:fld>
            <a:endParaRPr lang="en-GB"/>
          </a:p>
        </p:txBody>
      </p:sp>
    </p:spTree>
    <p:extLst>
      <p:ext uri="{BB962C8B-B14F-4D97-AF65-F5344CB8AC3E}">
        <p14:creationId xmlns:p14="http://schemas.microsoft.com/office/powerpoint/2010/main" val="3726443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466CC-14ED-43BC-A5F8-D6E4ED1C6D03}" type="slidenum">
              <a:rPr lang="en-GB" smtClean="0"/>
              <a:t>35</a:t>
            </a:fld>
            <a:endParaRPr lang="en-GB"/>
          </a:p>
        </p:txBody>
      </p:sp>
    </p:spTree>
    <p:extLst>
      <p:ext uri="{BB962C8B-B14F-4D97-AF65-F5344CB8AC3E}">
        <p14:creationId xmlns:p14="http://schemas.microsoft.com/office/powerpoint/2010/main" val="3448375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466CC-14ED-43BC-A5F8-D6E4ED1C6D03}" type="slidenum">
              <a:rPr lang="en-GB" smtClean="0"/>
              <a:t>36</a:t>
            </a:fld>
            <a:endParaRPr lang="en-GB"/>
          </a:p>
        </p:txBody>
      </p:sp>
    </p:spTree>
    <p:extLst>
      <p:ext uri="{BB962C8B-B14F-4D97-AF65-F5344CB8AC3E}">
        <p14:creationId xmlns:p14="http://schemas.microsoft.com/office/powerpoint/2010/main" val="5769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466CC-14ED-43BC-A5F8-D6E4ED1C6D03}" type="slidenum">
              <a:rPr lang="en-GB" smtClean="0"/>
              <a:t>37</a:t>
            </a:fld>
            <a:endParaRPr lang="en-GB"/>
          </a:p>
        </p:txBody>
      </p:sp>
    </p:spTree>
    <p:extLst>
      <p:ext uri="{BB962C8B-B14F-4D97-AF65-F5344CB8AC3E}">
        <p14:creationId xmlns:p14="http://schemas.microsoft.com/office/powerpoint/2010/main" val="1548061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4466CC-14ED-43BC-A5F8-D6E4ED1C6D03}" type="slidenum">
              <a:rPr lang="en-GB" smtClean="0"/>
              <a:t>38</a:t>
            </a:fld>
            <a:endParaRPr lang="en-GB"/>
          </a:p>
        </p:txBody>
      </p:sp>
    </p:spTree>
    <p:extLst>
      <p:ext uri="{BB962C8B-B14F-4D97-AF65-F5344CB8AC3E}">
        <p14:creationId xmlns:p14="http://schemas.microsoft.com/office/powerpoint/2010/main" val="2687772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4</a:t>
            </a:fld>
            <a:endParaRPr lang="en-GB"/>
          </a:p>
        </p:txBody>
      </p:sp>
    </p:spTree>
    <p:extLst>
      <p:ext uri="{BB962C8B-B14F-4D97-AF65-F5344CB8AC3E}">
        <p14:creationId xmlns:p14="http://schemas.microsoft.com/office/powerpoint/2010/main" val="1005272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5</a:t>
            </a:fld>
            <a:endParaRPr lang="en-GB"/>
          </a:p>
        </p:txBody>
      </p:sp>
    </p:spTree>
    <p:extLst>
      <p:ext uri="{BB962C8B-B14F-4D97-AF65-F5344CB8AC3E}">
        <p14:creationId xmlns:p14="http://schemas.microsoft.com/office/powerpoint/2010/main" val="1290433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6</a:t>
            </a:fld>
            <a:endParaRPr lang="en-GB"/>
          </a:p>
        </p:txBody>
      </p:sp>
    </p:spTree>
    <p:extLst>
      <p:ext uri="{BB962C8B-B14F-4D97-AF65-F5344CB8AC3E}">
        <p14:creationId xmlns:p14="http://schemas.microsoft.com/office/powerpoint/2010/main" val="3069705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8</a:t>
            </a:fld>
            <a:endParaRPr lang="en-GB"/>
          </a:p>
        </p:txBody>
      </p:sp>
    </p:spTree>
    <p:extLst>
      <p:ext uri="{BB962C8B-B14F-4D97-AF65-F5344CB8AC3E}">
        <p14:creationId xmlns:p14="http://schemas.microsoft.com/office/powerpoint/2010/main" val="3988456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pPr algn="l">
              <a:buFont typeface="+mj-lt"/>
              <a:buAutoNum type="arabicPeriod"/>
            </a:pPr>
            <a:r>
              <a:rPr lang="en-GB" b="0" i="0" dirty="0">
                <a:effectLst/>
                <a:latin typeface="Söhne"/>
              </a:rPr>
              <a:t>Encryption</a:t>
            </a:r>
          </a:p>
          <a:p>
            <a:pPr algn="l">
              <a:buFont typeface="+mj-lt"/>
              <a:buAutoNum type="arabicPeriod"/>
            </a:pPr>
            <a:r>
              <a:rPr lang="en-GB" b="0" i="0" dirty="0">
                <a:effectLst/>
                <a:latin typeface="Söhne"/>
              </a:rPr>
              <a:t>Decryption</a:t>
            </a:r>
          </a:p>
          <a:p>
            <a:pPr algn="l">
              <a:buFont typeface="+mj-lt"/>
              <a:buAutoNum type="arabicPeriod"/>
            </a:pPr>
            <a:r>
              <a:rPr lang="en-GB" b="0" i="0" dirty="0">
                <a:effectLst/>
                <a:latin typeface="Söhne"/>
              </a:rPr>
              <a:t>Security</a:t>
            </a:r>
          </a:p>
          <a:p>
            <a:pPr algn="l">
              <a:buFont typeface="+mj-lt"/>
              <a:buAutoNum type="arabicPeriod"/>
            </a:pPr>
            <a:r>
              <a:rPr lang="en-GB" b="0" i="0" dirty="0">
                <a:effectLst/>
                <a:latin typeface="Söhne"/>
              </a:rPr>
              <a:t>Confidentiality</a:t>
            </a:r>
          </a:p>
          <a:p>
            <a:pPr algn="l">
              <a:buFont typeface="+mj-lt"/>
              <a:buAutoNum type="arabicPeriod"/>
            </a:pPr>
            <a:r>
              <a:rPr lang="en-GB" b="0" i="0" dirty="0">
                <a:effectLst/>
                <a:latin typeface="Söhne"/>
              </a:rPr>
              <a:t>Algorithms</a:t>
            </a:r>
          </a:p>
          <a:p>
            <a:pPr algn="l">
              <a:buFont typeface="+mj-lt"/>
              <a:buAutoNum type="arabicPeriod"/>
            </a:pPr>
            <a:r>
              <a:rPr lang="en-GB" b="0" i="0" dirty="0">
                <a:effectLst/>
                <a:latin typeface="Söhne"/>
              </a:rPr>
              <a:t>Keys</a:t>
            </a:r>
          </a:p>
          <a:p>
            <a:pPr algn="l">
              <a:buFont typeface="+mj-lt"/>
              <a:buAutoNum type="arabicPeriod"/>
            </a:pPr>
            <a:r>
              <a:rPr lang="en-GB" b="0" i="0" dirty="0">
                <a:effectLst/>
                <a:latin typeface="Söhne"/>
              </a:rPr>
              <a:t>Ciphers</a:t>
            </a:r>
          </a:p>
          <a:p>
            <a:pPr algn="l">
              <a:buFont typeface="+mj-lt"/>
              <a:buAutoNum type="arabicPeriod"/>
            </a:pPr>
            <a:r>
              <a:rPr lang="en-GB" b="0" i="0" dirty="0">
                <a:effectLst/>
                <a:latin typeface="Söhne"/>
              </a:rPr>
              <a:t>Privacy</a:t>
            </a:r>
          </a:p>
          <a:p>
            <a:pPr algn="l">
              <a:buFont typeface="+mj-lt"/>
              <a:buAutoNum type="arabicPeriod"/>
            </a:pPr>
            <a:r>
              <a:rPr lang="en-GB" b="0" i="0" dirty="0">
                <a:effectLst/>
                <a:latin typeface="Söhne"/>
              </a:rPr>
              <a:t>Cryptanalysis</a:t>
            </a:r>
          </a:p>
          <a:p>
            <a:pPr algn="l">
              <a:buFont typeface="+mj-lt"/>
              <a:buAutoNum type="arabicPeriod"/>
            </a:pPr>
            <a:r>
              <a:rPr lang="en-GB" b="0" i="0" dirty="0">
                <a:effectLst/>
                <a:latin typeface="Söhne"/>
              </a:rPr>
              <a:t>Protection</a:t>
            </a:r>
          </a:p>
          <a:p>
            <a:pPr algn="l">
              <a:buFont typeface="+mj-lt"/>
              <a:buAutoNum type="arabicPeriod"/>
            </a:pPr>
            <a:r>
              <a:rPr lang="en-GB" b="0" i="0" dirty="0">
                <a:effectLst/>
                <a:latin typeface="Söhne"/>
              </a:rPr>
              <a:t>Information</a:t>
            </a:r>
          </a:p>
          <a:p>
            <a:pPr algn="l">
              <a:buFont typeface="+mj-lt"/>
              <a:buAutoNum type="arabicPeriod"/>
            </a:pPr>
            <a:r>
              <a:rPr lang="en-GB" b="0" i="0" dirty="0">
                <a:effectLst/>
                <a:latin typeface="Söhne"/>
              </a:rPr>
              <a:t>Communication</a:t>
            </a:r>
          </a:p>
          <a:p>
            <a:pPr algn="l">
              <a:buFont typeface="+mj-lt"/>
              <a:buAutoNum type="arabicPeriod"/>
            </a:pPr>
            <a:r>
              <a:rPr lang="en-GB" b="0" i="0" dirty="0">
                <a:effectLst/>
                <a:latin typeface="Söhne"/>
              </a:rPr>
              <a:t>Confidential</a:t>
            </a:r>
          </a:p>
          <a:p>
            <a:pPr algn="l">
              <a:buFont typeface="+mj-lt"/>
              <a:buAutoNum type="arabicPeriod"/>
            </a:pPr>
            <a:r>
              <a:rPr lang="en-GB" b="0" i="0" dirty="0">
                <a:effectLst/>
                <a:latin typeface="Söhne"/>
              </a:rPr>
              <a:t>Authentication</a:t>
            </a:r>
          </a:p>
          <a:p>
            <a:pPr algn="l">
              <a:buFont typeface="+mj-lt"/>
              <a:buAutoNum type="arabicPeriod"/>
            </a:pPr>
            <a:r>
              <a:rPr lang="en-GB" b="0" i="0" dirty="0">
                <a:effectLst/>
                <a:latin typeface="Söhne"/>
              </a:rPr>
              <a:t>Integrity</a:t>
            </a:r>
          </a:p>
          <a:p>
            <a:pPr algn="l">
              <a:buFont typeface="+mj-lt"/>
              <a:buAutoNum type="arabicPeriod"/>
            </a:pPr>
            <a:r>
              <a:rPr lang="en-GB" b="0" i="0" dirty="0">
                <a:effectLst/>
                <a:latin typeface="Söhne"/>
              </a:rPr>
              <a:t>Cryptosystem</a:t>
            </a:r>
          </a:p>
          <a:p>
            <a:pPr algn="l">
              <a:buFont typeface="+mj-lt"/>
              <a:buAutoNum type="arabicPeriod"/>
            </a:pPr>
            <a:r>
              <a:rPr lang="en-GB" b="0" i="0" dirty="0">
                <a:effectLst/>
                <a:latin typeface="Söhne"/>
              </a:rPr>
              <a:t>Key exchange</a:t>
            </a: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9</a:t>
            </a:fld>
            <a:endParaRPr lang="en-GB"/>
          </a:p>
        </p:txBody>
      </p:sp>
    </p:spTree>
    <p:extLst>
      <p:ext uri="{BB962C8B-B14F-4D97-AF65-F5344CB8AC3E}">
        <p14:creationId xmlns:p14="http://schemas.microsoft.com/office/powerpoint/2010/main" val="2624385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a:p>
            <a:endParaRPr lang="en-GB" dirty="0"/>
          </a:p>
        </p:txBody>
      </p:sp>
      <p:sp>
        <p:nvSpPr>
          <p:cNvPr id="4" name="Slide Number Placeholder 3"/>
          <p:cNvSpPr>
            <a:spLocks noGrp="1"/>
          </p:cNvSpPr>
          <p:nvPr>
            <p:ph type="sldNum" sz="quarter" idx="10"/>
          </p:nvPr>
        </p:nvSpPr>
        <p:spPr/>
        <p:txBody>
          <a:bodyPr/>
          <a:lstStyle/>
          <a:p>
            <a:fld id="{5C0D534C-97D6-40B0-A15E-8F4D53FD1045}" type="slidenum">
              <a:rPr lang="en-GB" smtClean="0"/>
              <a:t>11</a:t>
            </a:fld>
            <a:endParaRPr lang="en-GB"/>
          </a:p>
        </p:txBody>
      </p:sp>
    </p:spTree>
    <p:extLst>
      <p:ext uri="{BB962C8B-B14F-4D97-AF65-F5344CB8AC3E}">
        <p14:creationId xmlns:p14="http://schemas.microsoft.com/office/powerpoint/2010/main" val="2555396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7" name="bg object 16"/>
          <p:cNvSpPr/>
          <p:nvPr userDrawn="1"/>
        </p:nvSpPr>
        <p:spPr>
          <a:xfrm>
            <a:off x="-38100" y="0"/>
            <a:ext cx="9207499" cy="685800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628013" y="2150821"/>
            <a:ext cx="5887973" cy="1367789"/>
          </a:xfrm>
          <a:prstGeom prst="rect">
            <a:avLst/>
          </a:prstGeom>
        </p:spPr>
        <p:txBody>
          <a:bodyPr wrap="square" lIns="0" tIns="0" rIns="0" bIns="0">
            <a:spAutoFit/>
          </a:bodyPr>
          <a:lstStyle>
            <a:lvl1pPr>
              <a:defRPr sz="4400" b="1" i="0">
                <a:solidFill>
                  <a:schemeClr val="bg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3/24/2025</a:t>
            </a:fld>
            <a:endParaRPr lang="en-US"/>
          </a:p>
        </p:txBody>
      </p:sp>
      <p:sp>
        <p:nvSpPr>
          <p:cNvPr id="6" name="Holder 6"/>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3/24/2025</a:t>
            </a:fld>
            <a:endParaRPr lang="en-US"/>
          </a:p>
        </p:txBody>
      </p:sp>
      <p:sp>
        <p:nvSpPr>
          <p:cNvPr id="7" name="Holder 7"/>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3/24/2025</a:t>
            </a:fld>
            <a:endParaRPr lang="en-US"/>
          </a:p>
        </p:txBody>
      </p:sp>
      <p:sp>
        <p:nvSpPr>
          <p:cNvPr id="5" name="Holder 5"/>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3/24/2025</a:t>
            </a:fld>
            <a:endParaRPr lang="en-US"/>
          </a:p>
        </p:txBody>
      </p:sp>
      <p:sp>
        <p:nvSpPr>
          <p:cNvPr id="4" name="Holder 4"/>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dirty="0"/>
              <a:t>Slide</a:t>
            </a:r>
            <a:r>
              <a:rPr spc="215" dirty="0"/>
              <a:t> </a:t>
            </a: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g object 16"/>
          <p:cNvSpPr/>
          <p:nvPr userDrawn="1"/>
        </p:nvSpPr>
        <p:spPr>
          <a:xfrm>
            <a:off x="0" y="-576061"/>
            <a:ext cx="9144000" cy="741045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402437" y="426465"/>
            <a:ext cx="8339124" cy="696594"/>
          </a:xfrm>
          <a:prstGeom prst="rect">
            <a:avLst/>
          </a:prstGeom>
        </p:spPr>
        <p:txBody>
          <a:bodyPr wrap="square" lIns="0" tIns="0" rIns="0" bIns="0">
            <a:spAutoFit/>
          </a:bodyPr>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a:xfrm>
            <a:off x="402437" y="1800859"/>
            <a:ext cx="8439150" cy="383032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lang="en-GB" b="1" dirty="0"/>
              <a:t>Start</a:t>
            </a:r>
            <a:endParaRPr lang="en-GB" dirty="0"/>
          </a:p>
        </p:txBody>
      </p:sp>
      <p:sp>
        <p:nvSpPr>
          <p:cNvPr id="11" name="Text Placeholder 2"/>
          <p:cNvSpPr>
            <a:spLocks noGrp="1"/>
          </p:cNvSpPr>
          <p:nvPr>
            <p:ph sz="half" idx="2"/>
          </p:nvPr>
        </p:nvSpPr>
        <p:spPr>
          <a:xfrm>
            <a:off x="228600" y="1417320"/>
            <a:ext cx="8915400" cy="4526280"/>
          </a:xfrm>
        </p:spPr>
        <p:txBody>
          <a:bodyPr wrap="square">
            <a:normAutofit/>
          </a:bodyPr>
          <a:lstStyle/>
          <a:p>
            <a:r>
              <a:rPr lang="en-GB" b="1" dirty="0"/>
              <a:t>Can you see the photos and guess the topic of today's lesson?</a:t>
            </a:r>
          </a:p>
          <a:p>
            <a:endParaRPr lang="en-GB" b="1" dirty="0">
              <a:ln>
                <a:solidFill>
                  <a:schemeClr val="tx1"/>
                </a:solidFill>
              </a:ln>
            </a:endParaRPr>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r>
              <a:rPr lang="en-GB" sz="36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 Electrical Circuit</a:t>
            </a:r>
          </a:p>
        </p:txBody>
      </p:sp>
      <p:pic>
        <p:nvPicPr>
          <p:cNvPr id="4" name="Picture 3" descr="A close-up of a circuit board&#10;&#10;Description automatically generated">
            <a:extLst>
              <a:ext uri="{FF2B5EF4-FFF2-40B4-BE49-F238E27FC236}">
                <a16:creationId xmlns:a16="http://schemas.microsoft.com/office/drawing/2014/main" id="{DF8670AE-7881-05EA-12F7-59C5B677C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320338"/>
            <a:ext cx="5029200" cy="3124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030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80">
                                          <p:stCondLst>
                                            <p:cond delay="0"/>
                                          </p:stCondLst>
                                        </p:cTn>
                                        <p:tgtEl>
                                          <p:spTgt spid="4"/>
                                        </p:tgtEl>
                                      </p:cBhvr>
                                    </p:animEffect>
                                    <p:anim calcmode="lin" valueType="num">
                                      <p:cBhvr>
                                        <p:cTn id="1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gtEl>
                                      </p:cBhvr>
                                      <p:to x="100000" y="60000"/>
                                    </p:animScale>
                                    <p:animScale>
                                      <p:cBhvr>
                                        <p:cTn id="21" dur="166" decel="50000">
                                          <p:stCondLst>
                                            <p:cond delay="676"/>
                                          </p:stCondLst>
                                        </p:cTn>
                                        <p:tgtEl>
                                          <p:spTgt spid="4"/>
                                        </p:tgtEl>
                                      </p:cBhvr>
                                      <p:to x="100000" y="100000"/>
                                    </p:animScale>
                                    <p:animScale>
                                      <p:cBhvr>
                                        <p:cTn id="22" dur="26">
                                          <p:stCondLst>
                                            <p:cond delay="1312"/>
                                          </p:stCondLst>
                                        </p:cTn>
                                        <p:tgtEl>
                                          <p:spTgt spid="4"/>
                                        </p:tgtEl>
                                      </p:cBhvr>
                                      <p:to x="100000" y="80000"/>
                                    </p:animScale>
                                    <p:animScale>
                                      <p:cBhvr>
                                        <p:cTn id="23" dur="166" decel="50000">
                                          <p:stCondLst>
                                            <p:cond delay="1338"/>
                                          </p:stCondLst>
                                        </p:cTn>
                                        <p:tgtEl>
                                          <p:spTgt spid="4"/>
                                        </p:tgtEl>
                                      </p:cBhvr>
                                      <p:to x="100000" y="100000"/>
                                    </p:animScale>
                                    <p:animScale>
                                      <p:cBhvr>
                                        <p:cTn id="24" dur="26">
                                          <p:stCondLst>
                                            <p:cond delay="1642"/>
                                          </p:stCondLst>
                                        </p:cTn>
                                        <p:tgtEl>
                                          <p:spTgt spid="4"/>
                                        </p:tgtEl>
                                      </p:cBhvr>
                                      <p:to x="100000" y="90000"/>
                                    </p:animScale>
                                    <p:animScale>
                                      <p:cBhvr>
                                        <p:cTn id="25" dur="166" decel="50000">
                                          <p:stCondLst>
                                            <p:cond delay="1668"/>
                                          </p:stCondLst>
                                        </p:cTn>
                                        <p:tgtEl>
                                          <p:spTgt spid="4"/>
                                        </p:tgtEl>
                                      </p:cBhvr>
                                      <p:to x="100000" y="100000"/>
                                    </p:animScale>
                                    <p:animScale>
                                      <p:cBhvr>
                                        <p:cTn id="26" dur="26">
                                          <p:stCondLst>
                                            <p:cond delay="1808"/>
                                          </p:stCondLst>
                                        </p:cTn>
                                        <p:tgtEl>
                                          <p:spTgt spid="4"/>
                                        </p:tgtEl>
                                      </p:cBhvr>
                                      <p:to x="100000" y="95000"/>
                                    </p:animScale>
                                    <p:animScale>
                                      <p:cBhvr>
                                        <p:cTn id="27" dur="166" decel="50000">
                                          <p:stCondLst>
                                            <p:cond delay="1834"/>
                                          </p:stCondLst>
                                        </p:cTn>
                                        <p:tgtEl>
                                          <p:spTgt spid="4"/>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wipe(down)">
                                      <p:cBhvr>
                                        <p:cTn id="30" dur="580">
                                          <p:stCondLst>
                                            <p:cond delay="0"/>
                                          </p:stCondLst>
                                        </p:cTn>
                                        <p:tgtEl>
                                          <p:spTgt spid="11">
                                            <p:txEl>
                                              <p:pRg st="5" end="5"/>
                                            </p:txEl>
                                          </p:spTgt>
                                        </p:tgtEl>
                                      </p:cBhvr>
                                    </p:animEffect>
                                    <p:anim calcmode="lin" valueType="num">
                                      <p:cBhvr>
                                        <p:cTn id="31" dur="1822" tmFilter="0,0; 0.14,0.36; 0.43,0.73; 0.71,0.91; 1.0,1.0">
                                          <p:stCondLst>
                                            <p:cond delay="0"/>
                                          </p:stCondLst>
                                        </p:cTn>
                                        <p:tgtEl>
                                          <p:spTgt spid="11">
                                            <p:txEl>
                                              <p:pRg st="5" end="5"/>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1">
                                            <p:txEl>
                                              <p:pRg st="5" end="5"/>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1">
                                            <p:txEl>
                                              <p:pRg st="5" end="5"/>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1">
                                            <p:txEl>
                                              <p:pRg st="5" end="5"/>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1">
                                            <p:txEl>
                                              <p:pRg st="5" end="5"/>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11">
                                            <p:txEl>
                                              <p:pRg st="5" end="5"/>
                                            </p:txEl>
                                          </p:spTgt>
                                        </p:tgtEl>
                                      </p:cBhvr>
                                      <p:to x="100000" y="60000"/>
                                    </p:animScale>
                                    <p:animScale>
                                      <p:cBhvr>
                                        <p:cTn id="37" dur="166" decel="50000">
                                          <p:stCondLst>
                                            <p:cond delay="676"/>
                                          </p:stCondLst>
                                        </p:cTn>
                                        <p:tgtEl>
                                          <p:spTgt spid="11">
                                            <p:txEl>
                                              <p:pRg st="5" end="5"/>
                                            </p:txEl>
                                          </p:spTgt>
                                        </p:tgtEl>
                                      </p:cBhvr>
                                      <p:to x="100000" y="100000"/>
                                    </p:animScale>
                                    <p:animScale>
                                      <p:cBhvr>
                                        <p:cTn id="38" dur="26">
                                          <p:stCondLst>
                                            <p:cond delay="1312"/>
                                          </p:stCondLst>
                                        </p:cTn>
                                        <p:tgtEl>
                                          <p:spTgt spid="11">
                                            <p:txEl>
                                              <p:pRg st="5" end="5"/>
                                            </p:txEl>
                                          </p:spTgt>
                                        </p:tgtEl>
                                      </p:cBhvr>
                                      <p:to x="100000" y="80000"/>
                                    </p:animScale>
                                    <p:animScale>
                                      <p:cBhvr>
                                        <p:cTn id="39" dur="166" decel="50000">
                                          <p:stCondLst>
                                            <p:cond delay="1338"/>
                                          </p:stCondLst>
                                        </p:cTn>
                                        <p:tgtEl>
                                          <p:spTgt spid="11">
                                            <p:txEl>
                                              <p:pRg st="5" end="5"/>
                                            </p:txEl>
                                          </p:spTgt>
                                        </p:tgtEl>
                                      </p:cBhvr>
                                      <p:to x="100000" y="100000"/>
                                    </p:animScale>
                                    <p:animScale>
                                      <p:cBhvr>
                                        <p:cTn id="40" dur="26">
                                          <p:stCondLst>
                                            <p:cond delay="1642"/>
                                          </p:stCondLst>
                                        </p:cTn>
                                        <p:tgtEl>
                                          <p:spTgt spid="11">
                                            <p:txEl>
                                              <p:pRg st="5" end="5"/>
                                            </p:txEl>
                                          </p:spTgt>
                                        </p:tgtEl>
                                      </p:cBhvr>
                                      <p:to x="100000" y="90000"/>
                                    </p:animScale>
                                    <p:animScale>
                                      <p:cBhvr>
                                        <p:cTn id="41" dur="166" decel="50000">
                                          <p:stCondLst>
                                            <p:cond delay="1668"/>
                                          </p:stCondLst>
                                        </p:cTn>
                                        <p:tgtEl>
                                          <p:spTgt spid="11">
                                            <p:txEl>
                                              <p:pRg st="5" end="5"/>
                                            </p:txEl>
                                          </p:spTgt>
                                        </p:tgtEl>
                                      </p:cBhvr>
                                      <p:to x="100000" y="100000"/>
                                    </p:animScale>
                                    <p:animScale>
                                      <p:cBhvr>
                                        <p:cTn id="42" dur="26">
                                          <p:stCondLst>
                                            <p:cond delay="1808"/>
                                          </p:stCondLst>
                                        </p:cTn>
                                        <p:tgtEl>
                                          <p:spTgt spid="11">
                                            <p:txEl>
                                              <p:pRg st="5" end="5"/>
                                            </p:txEl>
                                          </p:spTgt>
                                        </p:tgtEl>
                                      </p:cBhvr>
                                      <p:to x="100000" y="95000"/>
                                    </p:animScale>
                                    <p:animScale>
                                      <p:cBhvr>
                                        <p:cTn id="43" dur="166" decel="50000">
                                          <p:stCondLst>
                                            <p:cond delay="1834"/>
                                          </p:stCondLst>
                                        </p:cTn>
                                        <p:tgtEl>
                                          <p:spTgt spid="11">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t>
            </a:r>
            <a:r>
              <a:rPr lang="en-GB" sz="4400" dirty="0">
                <a:solidFill>
                  <a:schemeClr val="tx1"/>
                </a:solidFill>
                <a:latin typeface="Söhne"/>
              </a:rPr>
              <a:t>Access Control</a:t>
            </a:r>
            <a:r>
              <a:rPr lang="en-GB" dirty="0"/>
              <a:t> ? </a:t>
            </a:r>
            <a:endParaRPr dirty="0"/>
          </a:p>
        </p:txBody>
      </p:sp>
      <p:sp>
        <p:nvSpPr>
          <p:cNvPr id="3" name="Content Placeholder 2"/>
          <p:cNvSpPr>
            <a:spLocks noGrp="1"/>
          </p:cNvSpPr>
          <p:nvPr>
            <p:ph type="body" idx="1"/>
          </p:nvPr>
        </p:nvSpPr>
        <p:spPr>
          <a:xfrm>
            <a:off x="402437" y="1800859"/>
            <a:ext cx="8439150" cy="4801314"/>
          </a:xfrm>
        </p:spPr>
        <p:txBody>
          <a:bodyPr/>
          <a:lstStyle/>
          <a:p>
            <a:pPr marL="342900" indent="-342900">
              <a:buFont typeface="Wingdings" panose="05000000000000000000" pitchFamily="2" charset="2"/>
              <a:buChar char="Ø"/>
            </a:pPr>
            <a:r>
              <a:rPr b="1" dirty="0"/>
              <a:t>Access Control </a:t>
            </a:r>
            <a:r>
              <a:rPr dirty="0"/>
              <a:t>refers to the policies and mechanisms used to restrict access to systems, data, and resources.</a:t>
            </a:r>
            <a:endParaRPr lang="en-US" dirty="0"/>
          </a:p>
          <a:p>
            <a:pPr marL="342900" indent="-342900">
              <a:buFont typeface="Wingdings" panose="05000000000000000000" pitchFamily="2" charset="2"/>
              <a:buChar char="Ø"/>
            </a:pPr>
            <a:endParaRPr dirty="0"/>
          </a:p>
          <a:p>
            <a:pPr marL="342900" indent="-342900">
              <a:buFont typeface="Wingdings" panose="05000000000000000000" pitchFamily="2" charset="2"/>
              <a:buChar char="Ø"/>
            </a:pPr>
            <a:r>
              <a:rPr dirty="0"/>
              <a:t>It's about ensuring only authorized people or systems can access sensitive information or perform certain actions.</a:t>
            </a:r>
            <a:endParaRPr lang="en-US" dirty="0"/>
          </a:p>
          <a:p>
            <a:pPr marL="342900" indent="-342900">
              <a:buFont typeface="Wingdings" panose="05000000000000000000" pitchFamily="2" charset="2"/>
              <a:buChar char="Ø"/>
            </a:pPr>
            <a:endParaRPr dirty="0"/>
          </a:p>
          <a:p>
            <a:pPr marL="342900" indent="-342900">
              <a:buFont typeface="Wingdings" panose="05000000000000000000" pitchFamily="2" charset="2"/>
              <a:buChar char="Ø"/>
            </a:pPr>
            <a:r>
              <a:rPr dirty="0"/>
              <a:t>Without effective access control, sensitive data can be exposed, leading to security breaches.</a:t>
            </a:r>
            <a:endParaRPr lang="en-US" dirty="0"/>
          </a:p>
          <a:p>
            <a:endParaRPr lang="en-GB" dirty="0">
              <a:latin typeface="Söhne"/>
            </a:endParaRPr>
          </a:p>
          <a:p>
            <a:pPr marL="342900" indent="-342900">
              <a:buFont typeface="Wingdings" panose="05000000000000000000" pitchFamily="2" charset="2"/>
              <a:buChar char="Ø"/>
            </a:pPr>
            <a:r>
              <a:rPr lang="en-GB" dirty="0"/>
              <a:t>The primary goal of access control is to protect sensitive information and critical systems from unauthorized access and keep it always safe.</a:t>
            </a:r>
            <a:endParaRPr lang="en-GB" dirty="0">
              <a:latin typeface="Söhne"/>
            </a:endParaRPr>
          </a:p>
          <a:p>
            <a:pPr marL="342900" indent="-342900">
              <a:buFont typeface="Wingdings" panose="05000000000000000000" pitchFamily="2" charset="2"/>
              <a:buChar char="Ø"/>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8" y="0"/>
            <a:ext cx="8339124" cy="677108"/>
          </a:xfrm>
        </p:spPr>
        <p:txBody>
          <a:bodyPr/>
          <a:lstStyle/>
          <a:p>
            <a:r>
              <a:rPr lang="en-GB" dirty="0"/>
              <a:t>Why </a:t>
            </a:r>
            <a:r>
              <a:rPr lang="en-GB" sz="4400" dirty="0">
                <a:solidFill>
                  <a:schemeClr val="tx1"/>
                </a:solidFill>
                <a:latin typeface="Söhne"/>
              </a:rPr>
              <a:t>Access Control</a:t>
            </a:r>
            <a:r>
              <a:rPr lang="en-GB" dirty="0"/>
              <a:t> is important?</a:t>
            </a:r>
          </a:p>
        </p:txBody>
      </p:sp>
      <p:sp>
        <p:nvSpPr>
          <p:cNvPr id="3" name="Text Placeholder 2"/>
          <p:cNvSpPr>
            <a:spLocks noGrp="1"/>
          </p:cNvSpPr>
          <p:nvPr>
            <p:ph type="body" idx="1"/>
          </p:nvPr>
        </p:nvSpPr>
        <p:spPr>
          <a:xfrm>
            <a:off x="-28414" y="838200"/>
            <a:ext cx="9588728" cy="8059835"/>
          </a:xfrm>
        </p:spPr>
        <p:txBody>
          <a:bodyPr/>
          <a:lstStyle/>
          <a:p>
            <a:pPr marL="355600" marR="294005" indent="-342900" algn="l" rtl="0">
              <a:lnSpc>
                <a:spcPct val="109900"/>
              </a:lnSpc>
              <a:spcBef>
                <a:spcPts val="95"/>
              </a:spcBef>
              <a:buFont typeface="Arial" panose="020B0604020202020204" pitchFamily="34" charset="0"/>
              <a:buChar char="•"/>
            </a:pPr>
            <a:r>
              <a:rPr lang="en-GB" b="1" i="0" dirty="0">
                <a:effectLst/>
                <a:latin typeface="Söhne"/>
              </a:rPr>
              <a:t>Protection of Sensitive Data: </a:t>
            </a:r>
            <a:r>
              <a:rPr lang="en-GB" b="0" i="0" dirty="0">
                <a:solidFill>
                  <a:srgbClr val="0F0F0F"/>
                </a:solidFill>
                <a:effectLst/>
                <a:latin typeface="Söhne"/>
              </a:rPr>
              <a:t>It helps protect sensitive information like (passwords and credit card numbers etc ) form unauthorised access.</a:t>
            </a:r>
          </a:p>
          <a:p>
            <a:pPr marL="355600" marR="294005" indent="-342900" algn="l" rtl="0">
              <a:lnSpc>
                <a:spcPct val="109900"/>
              </a:lnSpc>
              <a:spcBef>
                <a:spcPts val="95"/>
              </a:spcBef>
              <a:buFont typeface="Arial" panose="020B0604020202020204" pitchFamily="34" charset="0"/>
              <a:buChar char="•"/>
            </a:pPr>
            <a:endParaRPr lang="en-GB" b="0" i="0" dirty="0">
              <a:solidFill>
                <a:srgbClr val="0F0F0F"/>
              </a:solidFill>
              <a:effectLst/>
              <a:latin typeface="Söhne"/>
            </a:endParaRPr>
          </a:p>
          <a:p>
            <a:pPr marL="355600" marR="294005" indent="-342900" algn="l" rtl="0">
              <a:lnSpc>
                <a:spcPct val="109900"/>
              </a:lnSpc>
              <a:spcBef>
                <a:spcPts val="95"/>
              </a:spcBef>
              <a:buFont typeface="Arial" panose="020B0604020202020204" pitchFamily="34" charset="0"/>
              <a:buChar char="•"/>
            </a:pPr>
            <a:r>
              <a:rPr lang="en-GB" b="1" i="0" dirty="0">
                <a:solidFill>
                  <a:srgbClr val="0F0F0F"/>
                </a:solidFill>
                <a:effectLst/>
                <a:latin typeface="Söhne"/>
              </a:rPr>
              <a:t>Compliance and Legal Requirements: </a:t>
            </a:r>
            <a:r>
              <a:rPr lang="en-GB" b="0" i="0" dirty="0">
                <a:solidFill>
                  <a:srgbClr val="0F0F0F"/>
                </a:solidFill>
                <a:effectLst/>
                <a:latin typeface="Söhne"/>
              </a:rPr>
              <a:t>Access control helps organizations follow the rules about protecting data, avoiding potential legal and financial consequences. </a:t>
            </a:r>
          </a:p>
          <a:p>
            <a:pPr marL="355600" marR="294005" indent="-342900" algn="l" rtl="0">
              <a:lnSpc>
                <a:spcPct val="109900"/>
              </a:lnSpc>
              <a:spcBef>
                <a:spcPts val="95"/>
              </a:spcBef>
              <a:buFont typeface="Arial" panose="020B0604020202020204" pitchFamily="34" charset="0"/>
              <a:buChar char="•"/>
            </a:pPr>
            <a:endParaRPr lang="en-GB" b="0" i="0" dirty="0">
              <a:solidFill>
                <a:srgbClr val="0F0F0F"/>
              </a:solidFill>
              <a:effectLst/>
              <a:latin typeface="Söhne"/>
            </a:endParaRPr>
          </a:p>
          <a:p>
            <a:pPr marL="355600" marR="294005" indent="-342900" algn="l" rtl="0">
              <a:lnSpc>
                <a:spcPct val="109900"/>
              </a:lnSpc>
              <a:spcBef>
                <a:spcPts val="95"/>
              </a:spcBef>
              <a:buFont typeface="Arial" panose="020B0604020202020204" pitchFamily="34" charset="0"/>
              <a:buChar char="•"/>
            </a:pPr>
            <a:r>
              <a:rPr lang="en-GB" b="1" i="0" dirty="0">
                <a:effectLst/>
                <a:latin typeface="Söhne"/>
              </a:rPr>
              <a:t>Reducing the Attack: </a:t>
            </a:r>
            <a:r>
              <a:rPr lang="en-GB" b="0" i="0" dirty="0">
                <a:solidFill>
                  <a:srgbClr val="0F0F0F"/>
                </a:solidFill>
                <a:effectLst/>
                <a:latin typeface="Söhne"/>
              </a:rPr>
              <a:t>organizations reduce their attack surface, making it more difficult for hacker to find vulnerabilities.</a:t>
            </a:r>
          </a:p>
          <a:p>
            <a:pPr marL="355600" marR="294005" indent="-342900" algn="l" rtl="0">
              <a:lnSpc>
                <a:spcPct val="109900"/>
              </a:lnSpc>
              <a:spcBef>
                <a:spcPts val="95"/>
              </a:spcBef>
              <a:buFont typeface="Arial" panose="020B0604020202020204" pitchFamily="34" charset="0"/>
              <a:buChar char="•"/>
            </a:pPr>
            <a:endParaRPr lang="en-GB" dirty="0">
              <a:solidFill>
                <a:srgbClr val="0F0F0F"/>
              </a:solidFill>
              <a:latin typeface="Söhne"/>
            </a:endParaRPr>
          </a:p>
          <a:p>
            <a:pPr marL="355600" marR="294005" indent="-342900" algn="l" rtl="0">
              <a:lnSpc>
                <a:spcPct val="109900"/>
              </a:lnSpc>
              <a:spcBef>
                <a:spcPts val="95"/>
              </a:spcBef>
              <a:buFont typeface="Arial" panose="020B0604020202020204" pitchFamily="34" charset="0"/>
              <a:buChar char="•"/>
            </a:pPr>
            <a:r>
              <a:rPr lang="en-GB" b="1" i="0" dirty="0">
                <a:effectLst/>
                <a:latin typeface="Söhne"/>
              </a:rPr>
              <a:t>Enhancing Accountability: </a:t>
            </a:r>
            <a:r>
              <a:rPr lang="en-GB" b="0" i="0" dirty="0">
                <a:solidFill>
                  <a:srgbClr val="0F0F0F"/>
                </a:solidFill>
                <a:effectLst/>
                <a:latin typeface="Söhne"/>
              </a:rPr>
              <a:t>It allows  keeps a record of who does change in a system, so if something goes wrong, we can figure out who's responsible.</a:t>
            </a:r>
            <a:endParaRPr lang="en-GB" dirty="0">
              <a:solidFill>
                <a:srgbClr val="0F0F0F"/>
              </a:solidFill>
              <a:latin typeface="Söhne"/>
            </a:endParaRPr>
          </a:p>
          <a:p>
            <a:pPr marL="355600" marR="294005" indent="-342900" algn="l" rtl="0">
              <a:lnSpc>
                <a:spcPct val="109900"/>
              </a:lnSpc>
              <a:spcBef>
                <a:spcPts val="95"/>
              </a:spcBef>
              <a:buFont typeface="Arial" panose="020B0604020202020204" pitchFamily="34" charset="0"/>
              <a:buChar char="•"/>
            </a:pPr>
            <a:endParaRPr lang="en-GB" b="0" i="0" dirty="0">
              <a:effectLst/>
              <a:latin typeface="Söhne"/>
            </a:endParaRPr>
          </a:p>
          <a:p>
            <a:pPr algn="l" rtl="0"/>
            <a:br>
              <a:rPr lang="en-GB" dirty="0"/>
            </a:br>
            <a:r>
              <a:rPr lang="en-GB" b="0" i="0" dirty="0">
                <a:solidFill>
                  <a:srgbClr val="0F0F0F"/>
                </a:solidFill>
                <a:effectLst/>
                <a:latin typeface="Söhne"/>
              </a:rPr>
              <a:t>so they don't get into trouble with the law or face fines.</a:t>
            </a:r>
          </a:p>
          <a:p>
            <a:br>
              <a:rPr lang="en-GB" b="0" i="0" dirty="0">
                <a:solidFill>
                  <a:srgbClr val="202124"/>
                </a:solidFill>
                <a:effectLst/>
                <a:latin typeface="arial" panose="020B0604020202020204" pitchFamily="34" charset="0"/>
              </a:rPr>
            </a:br>
            <a:endParaRPr lang="en-GB" b="0" i="0" dirty="0">
              <a:solidFill>
                <a:srgbClr val="202124"/>
              </a:solidFill>
              <a:effectLst/>
              <a:latin typeface="arial" panose="020B0604020202020204" pitchFamily="34" charset="0"/>
            </a:endParaRPr>
          </a:p>
          <a:p>
            <a:pPr marL="12700" marR="294005" algn="l" rtl="0">
              <a:lnSpc>
                <a:spcPct val="109900"/>
              </a:lnSpc>
              <a:spcBef>
                <a:spcPts val="95"/>
              </a:spcBef>
            </a:pPr>
            <a:endParaRPr lang="en-GB" b="0" i="0" dirty="0">
              <a:solidFill>
                <a:srgbClr val="161719"/>
              </a:solidFill>
              <a:effectLst/>
              <a:latin typeface="+mn-lt"/>
            </a:endParaRPr>
          </a:p>
        </p:txBody>
      </p:sp>
    </p:spTree>
    <p:extLst>
      <p:ext uri="{BB962C8B-B14F-4D97-AF65-F5344CB8AC3E}">
        <p14:creationId xmlns:p14="http://schemas.microsoft.com/office/powerpoint/2010/main" val="1192358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Resources</a:t>
            </a:r>
          </a:p>
        </p:txBody>
      </p:sp>
      <p:sp>
        <p:nvSpPr>
          <p:cNvPr id="3" name="Text Placeholder 2"/>
          <p:cNvSpPr>
            <a:spLocks noGrp="1"/>
          </p:cNvSpPr>
          <p:nvPr>
            <p:ph type="body" idx="1"/>
          </p:nvPr>
        </p:nvSpPr>
        <p:spPr>
          <a:xfrm>
            <a:off x="131848" y="1277600"/>
            <a:ext cx="8902928" cy="3323987"/>
          </a:xfrm>
        </p:spPr>
        <p:txBody>
          <a:bodyPr/>
          <a:lstStyle/>
          <a:p>
            <a:pPr algn="l"/>
            <a:r>
              <a:rPr lang="en-GB" b="1" i="0" dirty="0">
                <a:effectLst/>
                <a:latin typeface="Söhne"/>
              </a:rPr>
              <a:t>Physical Access Control:</a:t>
            </a:r>
            <a:r>
              <a:rPr lang="en-GB" b="0" i="0" dirty="0">
                <a:effectLst/>
                <a:latin typeface="Söhne"/>
              </a:rPr>
              <a:t> Managing physical entry to buildings, rooms, or restricted areas using methods like key cards, biometrics, or security guards.</a:t>
            </a:r>
          </a:p>
          <a:p>
            <a:pPr algn="l"/>
            <a:endParaRPr lang="en-GB" b="0" i="0" dirty="0">
              <a:effectLst/>
              <a:latin typeface="Söhne"/>
            </a:endParaRPr>
          </a:p>
          <a:p>
            <a:pPr algn="l"/>
            <a:r>
              <a:rPr lang="en-GB" b="1" i="0" dirty="0">
                <a:effectLst/>
                <a:latin typeface="Söhne"/>
              </a:rPr>
              <a:t>Logical Access Control:</a:t>
            </a:r>
            <a:r>
              <a:rPr lang="en-GB" b="0" i="0" dirty="0">
                <a:effectLst/>
                <a:latin typeface="Söhne"/>
              </a:rPr>
              <a:t> Managing access to digital resources, such as files, databases, and applications, using authentication, authorization, and encryption.</a:t>
            </a:r>
          </a:p>
          <a:p>
            <a:pPr marL="0" algn="l" rtl="0"/>
            <a:endParaRPr lang="en-GB" dirty="0">
              <a:solidFill>
                <a:srgbClr val="0F0F0F"/>
              </a:solidFill>
              <a:latin typeface="Söhne"/>
            </a:endParaRPr>
          </a:p>
          <a:p>
            <a:pPr marL="0" algn="l" rtl="0"/>
            <a:endParaRPr lang="en-GB" b="0" i="0" dirty="0">
              <a:solidFill>
                <a:srgbClr val="161719"/>
              </a:solidFill>
              <a:effectLst/>
              <a:latin typeface="+mn-lt"/>
            </a:endParaRPr>
          </a:p>
        </p:txBody>
      </p:sp>
      <p:pic>
        <p:nvPicPr>
          <p:cNvPr id="6" name="Picture 5" descr="A hand holding a key to a cellphone&#10;&#10;Description automatically generated">
            <a:extLst>
              <a:ext uri="{FF2B5EF4-FFF2-40B4-BE49-F238E27FC236}">
                <a16:creationId xmlns:a16="http://schemas.microsoft.com/office/drawing/2014/main" id="{C75643BE-2C4F-395E-E6EA-5B7D1E36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54" y="3886200"/>
            <a:ext cx="3669045" cy="2285999"/>
          </a:xfrm>
          <a:prstGeom prst="rect">
            <a:avLst/>
          </a:prstGeom>
        </p:spPr>
      </p:pic>
      <p:pic>
        <p:nvPicPr>
          <p:cNvPr id="8" name="Picture 7" descr="A comparison of a computer network&#10;&#10;Description automatically generated with medium confidence">
            <a:extLst>
              <a:ext uri="{FF2B5EF4-FFF2-40B4-BE49-F238E27FC236}">
                <a16:creationId xmlns:a16="http://schemas.microsoft.com/office/drawing/2014/main" id="{41EAB874-ECEE-6D38-58FF-DBAB81367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105" y="3733800"/>
            <a:ext cx="4279973" cy="2514598"/>
          </a:xfrm>
          <a:prstGeom prst="rect">
            <a:avLst/>
          </a:prstGeom>
        </p:spPr>
      </p:pic>
    </p:spTree>
    <p:extLst>
      <p:ext uri="{BB962C8B-B14F-4D97-AF65-F5344CB8AC3E}">
        <p14:creationId xmlns:p14="http://schemas.microsoft.com/office/powerpoint/2010/main" val="2461029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Principles of Access Control</a:t>
            </a:r>
          </a:p>
        </p:txBody>
      </p:sp>
      <p:sp>
        <p:nvSpPr>
          <p:cNvPr id="3" name="Content Placeholder 2"/>
          <p:cNvSpPr>
            <a:spLocks noGrp="1"/>
          </p:cNvSpPr>
          <p:nvPr>
            <p:ph type="body" idx="1"/>
          </p:nvPr>
        </p:nvSpPr>
        <p:spPr>
          <a:xfrm>
            <a:off x="402437" y="1800859"/>
            <a:ext cx="8439150" cy="2585323"/>
          </a:xfrm>
        </p:spPr>
        <p:txBody>
          <a:bodyPr/>
          <a:lstStyle/>
          <a:p>
            <a:r>
              <a:rPr dirty="0"/>
              <a:t>1. </a:t>
            </a:r>
            <a:r>
              <a:rPr b="1" dirty="0"/>
              <a:t>Least Privilege: </a:t>
            </a:r>
            <a:r>
              <a:rPr dirty="0"/>
              <a:t>Users get the minimum access they need.</a:t>
            </a:r>
            <a:endParaRPr lang="en-US" dirty="0"/>
          </a:p>
          <a:p>
            <a:endParaRPr dirty="0"/>
          </a:p>
          <a:p>
            <a:r>
              <a:rPr dirty="0"/>
              <a:t>2. </a:t>
            </a:r>
            <a:r>
              <a:rPr b="1" dirty="0"/>
              <a:t>Separation of Duties: </a:t>
            </a:r>
            <a:r>
              <a:rPr dirty="0"/>
              <a:t>Tasks are divided to prevent fraud/errors.</a:t>
            </a:r>
            <a:endParaRPr lang="en-US" dirty="0"/>
          </a:p>
          <a:p>
            <a:endParaRPr dirty="0"/>
          </a:p>
          <a:p>
            <a:r>
              <a:rPr dirty="0"/>
              <a:t>3. </a:t>
            </a:r>
            <a:r>
              <a:rPr b="1" dirty="0"/>
              <a:t>Need-to-Know: </a:t>
            </a:r>
            <a:r>
              <a:rPr dirty="0"/>
              <a:t>Access is given only for necessary tasks.</a:t>
            </a:r>
            <a:endParaRPr lang="en-US" dirty="0"/>
          </a:p>
          <a:p>
            <a:endParaRPr dirty="0"/>
          </a:p>
          <a:p>
            <a:r>
              <a:rPr dirty="0"/>
              <a:t>4. </a:t>
            </a:r>
            <a:r>
              <a:rPr b="1" dirty="0"/>
              <a:t>Defense in Depth</a:t>
            </a:r>
            <a:r>
              <a:rPr dirty="0"/>
              <a:t>: Use multiple layers of security.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dirty="0"/>
              <a:t>Access Control Policy Lifecycle</a:t>
            </a:r>
          </a:p>
        </p:txBody>
      </p:sp>
      <p:pic>
        <p:nvPicPr>
          <p:cNvPr id="6" name="Content Placeholder 5" descr="A group of people working on a project&#10;&#10;AI-generated content may be incorrect.">
            <a:extLst>
              <a:ext uri="{FF2B5EF4-FFF2-40B4-BE49-F238E27FC236}">
                <a16:creationId xmlns:a16="http://schemas.microsoft.com/office/drawing/2014/main" id="{D14AA6D1-CBE8-689C-FE76-5177BA1C707D}"/>
              </a:ext>
            </a:extLst>
          </p:cNvPr>
          <p:cNvPicPr>
            <a:picLocks noGrp="1" noChangeAspect="1"/>
          </p:cNvPicPr>
          <p:nvPr>
            <p:ph sz="half" idx="2"/>
          </p:nvPr>
        </p:nvPicPr>
        <p:blipFill>
          <a:blip r:embed="rId2"/>
          <a:stretch>
            <a:fillRect/>
          </a:stretch>
        </p:blipFill>
        <p:spPr>
          <a:xfrm>
            <a:off x="457200" y="1577340"/>
            <a:ext cx="3978275" cy="4526280"/>
          </a:xfrm>
        </p:spPr>
      </p:pic>
      <p:graphicFrame>
        <p:nvGraphicFramePr>
          <p:cNvPr id="5" name="Content Placeholder 2">
            <a:extLst>
              <a:ext uri="{FF2B5EF4-FFF2-40B4-BE49-F238E27FC236}">
                <a16:creationId xmlns:a16="http://schemas.microsoft.com/office/drawing/2014/main" id="{90C2E218-230A-7919-DEB7-9C132C212866}"/>
              </a:ext>
            </a:extLst>
          </p:cNvPr>
          <p:cNvGraphicFramePr/>
          <p:nvPr/>
        </p:nvGraphicFramePr>
        <p:xfrm>
          <a:off x="4709160" y="1577340"/>
          <a:ext cx="3977640" cy="452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Components</a:t>
            </a:r>
          </a:p>
        </p:txBody>
      </p:sp>
      <p:sp>
        <p:nvSpPr>
          <p:cNvPr id="3" name="Text Placeholder 2"/>
          <p:cNvSpPr>
            <a:spLocks noGrp="1"/>
          </p:cNvSpPr>
          <p:nvPr>
            <p:ph type="body" idx="1"/>
          </p:nvPr>
        </p:nvSpPr>
        <p:spPr>
          <a:xfrm>
            <a:off x="393472" y="1281180"/>
            <a:ext cx="8596090" cy="738664"/>
          </a:xfrm>
        </p:spPr>
        <p:txBody>
          <a:bodyPr/>
          <a:lstStyle/>
          <a:p>
            <a:pPr marL="0" algn="l" rtl="0"/>
            <a:r>
              <a:rPr lang="en-GB" b="1" i="0" dirty="0">
                <a:effectLst/>
                <a:latin typeface="Söhne"/>
              </a:rPr>
              <a:t>Authentication</a:t>
            </a:r>
            <a:r>
              <a:rPr lang="en-GB" b="0" i="0" dirty="0">
                <a:solidFill>
                  <a:srgbClr val="0F0F0F"/>
                </a:solidFill>
                <a:effectLst/>
                <a:latin typeface="Söhne"/>
              </a:rPr>
              <a:t>: Authentication is the process of verifying the identity of users or systems trying to access a resource. </a:t>
            </a:r>
            <a:endParaRPr lang="en-GB" b="0" i="0" dirty="0">
              <a:solidFill>
                <a:srgbClr val="161719"/>
              </a:solidFill>
              <a:effectLst/>
              <a:latin typeface="+mn-lt"/>
            </a:endParaRPr>
          </a:p>
        </p:txBody>
      </p:sp>
      <p:pic>
        <p:nvPicPr>
          <p:cNvPr id="7" name="Picture 6" descr="A close-up of a identification card&#10;&#10;Description automatically generated">
            <a:extLst>
              <a:ext uri="{FF2B5EF4-FFF2-40B4-BE49-F238E27FC236}">
                <a16:creationId xmlns:a16="http://schemas.microsoft.com/office/drawing/2014/main" id="{2BC74DF9-D92A-3B7D-865F-CEE311EC6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667000"/>
            <a:ext cx="5257800" cy="3260325"/>
          </a:xfrm>
          <a:prstGeom prst="rect">
            <a:avLst/>
          </a:prstGeom>
        </p:spPr>
      </p:pic>
    </p:spTree>
    <p:extLst>
      <p:ext uri="{BB962C8B-B14F-4D97-AF65-F5344CB8AC3E}">
        <p14:creationId xmlns:p14="http://schemas.microsoft.com/office/powerpoint/2010/main" val="982251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Components</a:t>
            </a:r>
          </a:p>
        </p:txBody>
      </p:sp>
      <p:sp>
        <p:nvSpPr>
          <p:cNvPr id="3" name="Text Placeholder 2"/>
          <p:cNvSpPr>
            <a:spLocks noGrp="1"/>
          </p:cNvSpPr>
          <p:nvPr>
            <p:ph type="body" idx="1"/>
          </p:nvPr>
        </p:nvSpPr>
        <p:spPr>
          <a:xfrm>
            <a:off x="393472" y="1281180"/>
            <a:ext cx="8596090" cy="2215991"/>
          </a:xfrm>
        </p:spPr>
        <p:txBody>
          <a:bodyPr/>
          <a:lstStyle/>
          <a:p>
            <a:pPr algn="l" rtl="0"/>
            <a:r>
              <a:rPr lang="en-GB" b="1" i="0" dirty="0">
                <a:solidFill>
                  <a:srgbClr val="161719"/>
                </a:solidFill>
                <a:effectLst/>
                <a:latin typeface="+mn-lt"/>
              </a:rPr>
              <a:t>The three authentication factors are:</a:t>
            </a:r>
          </a:p>
          <a:p>
            <a:pPr marL="342900" indent="-342900" algn="l" rtl="0">
              <a:buFont typeface="Wingdings" pitchFamily="2" charset="2"/>
              <a:buChar char="Ø"/>
            </a:pPr>
            <a:r>
              <a:rPr lang="en-GB" b="0" i="0" dirty="0">
                <a:solidFill>
                  <a:srgbClr val="161719"/>
                </a:solidFill>
                <a:effectLst/>
                <a:latin typeface="+mn-lt"/>
              </a:rPr>
              <a:t>Knowledge Factor </a:t>
            </a:r>
          </a:p>
          <a:p>
            <a:pPr marL="342900" indent="-342900" algn="l" rtl="0">
              <a:buFont typeface="Wingdings" pitchFamily="2" charset="2"/>
              <a:buChar char="Ø"/>
            </a:pPr>
            <a:r>
              <a:rPr lang="en-GB" b="0" i="0" dirty="0">
                <a:solidFill>
                  <a:srgbClr val="161719"/>
                </a:solidFill>
                <a:effectLst/>
                <a:latin typeface="+mn-lt"/>
              </a:rPr>
              <a:t>Possession Factor</a:t>
            </a:r>
          </a:p>
          <a:p>
            <a:pPr marL="342900" indent="-342900" algn="l" rtl="0">
              <a:buFont typeface="Wingdings" pitchFamily="2" charset="2"/>
              <a:buChar char="Ø"/>
            </a:pPr>
            <a:r>
              <a:rPr lang="en-GB" b="0" i="0" dirty="0">
                <a:solidFill>
                  <a:srgbClr val="161719"/>
                </a:solidFill>
                <a:effectLst/>
                <a:latin typeface="+mn-lt"/>
              </a:rPr>
              <a:t>Inherence Factor </a:t>
            </a:r>
          </a:p>
          <a:p>
            <a:pPr algn="l" rtl="0"/>
            <a:br>
              <a:rPr lang="en-GB" b="0" i="0" dirty="0">
                <a:solidFill>
                  <a:srgbClr val="161719"/>
                </a:solidFill>
                <a:effectLst/>
                <a:latin typeface="+mn-lt"/>
              </a:rPr>
            </a:br>
            <a:endParaRPr lang="en-GB" b="0" i="0" dirty="0">
              <a:solidFill>
                <a:srgbClr val="161719"/>
              </a:solidFill>
              <a:effectLst/>
              <a:latin typeface="+mn-lt"/>
            </a:endParaRPr>
          </a:p>
        </p:txBody>
      </p:sp>
      <p:pic>
        <p:nvPicPr>
          <p:cNvPr id="6" name="Picture 5" descr="A close-up of a screen&#10;&#10;Description automatically generated">
            <a:extLst>
              <a:ext uri="{FF2B5EF4-FFF2-40B4-BE49-F238E27FC236}">
                <a16:creationId xmlns:a16="http://schemas.microsoft.com/office/drawing/2014/main" id="{11705B76-2F33-80D8-F88F-0A17A5B268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2971800"/>
            <a:ext cx="4704033" cy="3276924"/>
          </a:xfrm>
          <a:prstGeom prst="rect">
            <a:avLst/>
          </a:prstGeom>
        </p:spPr>
      </p:pic>
    </p:spTree>
    <p:extLst>
      <p:ext uri="{BB962C8B-B14F-4D97-AF65-F5344CB8AC3E}">
        <p14:creationId xmlns:p14="http://schemas.microsoft.com/office/powerpoint/2010/main" val="130151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Components</a:t>
            </a:r>
          </a:p>
        </p:txBody>
      </p:sp>
      <p:sp>
        <p:nvSpPr>
          <p:cNvPr id="3" name="Text Placeholder 2"/>
          <p:cNvSpPr>
            <a:spLocks noGrp="1"/>
          </p:cNvSpPr>
          <p:nvPr>
            <p:ph type="body" idx="1"/>
          </p:nvPr>
        </p:nvSpPr>
        <p:spPr>
          <a:xfrm>
            <a:off x="240053" y="1171322"/>
            <a:ext cx="8902928" cy="2036648"/>
          </a:xfrm>
        </p:spPr>
        <p:txBody>
          <a:bodyPr/>
          <a:lstStyle/>
          <a:p>
            <a:pPr marL="12700" marR="294005" algn="l" rtl="0">
              <a:lnSpc>
                <a:spcPct val="109900"/>
              </a:lnSpc>
              <a:spcBef>
                <a:spcPts val="95"/>
              </a:spcBef>
            </a:pPr>
            <a:endParaRPr lang="en-GB" dirty="0">
              <a:latin typeface="Söhne"/>
            </a:endParaRPr>
          </a:p>
          <a:p>
            <a:pPr marL="12700" marR="294005" algn="l" rtl="0">
              <a:lnSpc>
                <a:spcPct val="109900"/>
              </a:lnSpc>
              <a:spcBef>
                <a:spcPts val="95"/>
              </a:spcBef>
            </a:pPr>
            <a:r>
              <a:rPr lang="en-GB" b="1" i="0" dirty="0">
                <a:effectLst/>
                <a:latin typeface="Söhne"/>
              </a:rPr>
              <a:t>Two-Factor Authentication (2FA)</a:t>
            </a:r>
            <a:r>
              <a:rPr lang="en-GB" b="0" i="0" dirty="0">
                <a:solidFill>
                  <a:srgbClr val="374151"/>
                </a:solidFill>
                <a:effectLst/>
                <a:latin typeface="Söhne"/>
              </a:rPr>
              <a:t>: </a:t>
            </a:r>
            <a:r>
              <a:rPr lang="en-GB" dirty="0">
                <a:latin typeface="Söhne"/>
              </a:rPr>
              <a:t>is a security process where you use two different methods to prove your identity when logging into an account. </a:t>
            </a:r>
          </a:p>
          <a:p>
            <a:pPr marL="12700" marR="294005" algn="l" rtl="0">
              <a:lnSpc>
                <a:spcPct val="109900"/>
              </a:lnSpc>
              <a:spcBef>
                <a:spcPts val="95"/>
              </a:spcBef>
            </a:pPr>
            <a:endParaRPr lang="en-GB" dirty="0">
              <a:latin typeface="Söhne"/>
            </a:endParaRPr>
          </a:p>
        </p:txBody>
      </p:sp>
      <p:pic>
        <p:nvPicPr>
          <p:cNvPr id="4" name="Picture 3" descr="A diagram of a cell phone&#10;&#10;Description automatically generated">
            <a:extLst>
              <a:ext uri="{FF2B5EF4-FFF2-40B4-BE49-F238E27FC236}">
                <a16:creationId xmlns:a16="http://schemas.microsoft.com/office/drawing/2014/main" id="{C75E22F8-AE8A-4603-5A39-558A70C67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895600"/>
            <a:ext cx="7086600" cy="3293915"/>
          </a:xfrm>
          <a:prstGeom prst="rect">
            <a:avLst/>
          </a:prstGeom>
        </p:spPr>
      </p:pic>
    </p:spTree>
    <p:extLst>
      <p:ext uri="{BB962C8B-B14F-4D97-AF65-F5344CB8AC3E}">
        <p14:creationId xmlns:p14="http://schemas.microsoft.com/office/powerpoint/2010/main" val="1411066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Components</a:t>
            </a:r>
          </a:p>
        </p:txBody>
      </p:sp>
      <p:sp>
        <p:nvSpPr>
          <p:cNvPr id="3" name="Text Placeholder 2"/>
          <p:cNvSpPr>
            <a:spLocks noGrp="1"/>
          </p:cNvSpPr>
          <p:nvPr>
            <p:ph type="body" idx="1"/>
          </p:nvPr>
        </p:nvSpPr>
        <p:spPr>
          <a:xfrm>
            <a:off x="131848" y="1277600"/>
            <a:ext cx="8902928" cy="1107996"/>
          </a:xfrm>
        </p:spPr>
        <p:txBody>
          <a:bodyPr/>
          <a:lstStyle/>
          <a:p>
            <a:pPr marL="0" algn="l" rtl="0"/>
            <a:r>
              <a:rPr lang="en-GB" b="1" i="0" dirty="0">
                <a:effectLst/>
                <a:latin typeface="Söhne"/>
              </a:rPr>
              <a:t>Authorization</a:t>
            </a:r>
            <a:r>
              <a:rPr lang="en-GB" b="0" i="0" dirty="0">
                <a:solidFill>
                  <a:srgbClr val="0F0F0F"/>
                </a:solidFill>
                <a:effectLst/>
                <a:latin typeface="Söhne"/>
              </a:rPr>
              <a:t>: </a:t>
            </a:r>
            <a:r>
              <a:rPr lang="en-GB" dirty="0">
                <a:latin typeface="Söhne"/>
              </a:rPr>
              <a:t>The authorization process determines what a user or system is allowed to access after authenticating.</a:t>
            </a:r>
          </a:p>
          <a:p>
            <a:pPr marL="0" algn="l" rtl="0"/>
            <a:endParaRPr lang="en-GB" b="0" i="0" dirty="0">
              <a:solidFill>
                <a:srgbClr val="161719"/>
              </a:solidFill>
              <a:effectLst/>
              <a:latin typeface="+mn-lt"/>
            </a:endParaRPr>
          </a:p>
        </p:txBody>
      </p:sp>
      <p:pic>
        <p:nvPicPr>
          <p:cNvPr id="6" name="Picture 5" descr="A blue and grey rectangular box with a person in the middle&#10;&#10;Description automatically generated with medium confidence">
            <a:extLst>
              <a:ext uri="{FF2B5EF4-FFF2-40B4-BE49-F238E27FC236}">
                <a16:creationId xmlns:a16="http://schemas.microsoft.com/office/drawing/2014/main" id="{01BA6C58-3EF0-C280-1112-027E3CFA1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617" y="2817337"/>
            <a:ext cx="5257800" cy="3310136"/>
          </a:xfrm>
          <a:prstGeom prst="rect">
            <a:avLst/>
          </a:prstGeom>
        </p:spPr>
      </p:pic>
    </p:spTree>
    <p:extLst>
      <p:ext uri="{BB962C8B-B14F-4D97-AF65-F5344CB8AC3E}">
        <p14:creationId xmlns:p14="http://schemas.microsoft.com/office/powerpoint/2010/main" val="3535464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Components</a:t>
            </a:r>
          </a:p>
        </p:txBody>
      </p:sp>
      <p:sp>
        <p:nvSpPr>
          <p:cNvPr id="3" name="Text Placeholder 2"/>
          <p:cNvSpPr>
            <a:spLocks noGrp="1"/>
          </p:cNvSpPr>
          <p:nvPr>
            <p:ph type="body" idx="1"/>
          </p:nvPr>
        </p:nvSpPr>
        <p:spPr>
          <a:xfrm>
            <a:off x="131848" y="1277600"/>
            <a:ext cx="8902928" cy="7386638"/>
          </a:xfrm>
        </p:spPr>
        <p:txBody>
          <a:bodyPr/>
          <a:lstStyle/>
          <a:p>
            <a:pPr marL="0" algn="l" rtl="0"/>
            <a:r>
              <a:rPr lang="en-GB" b="1" i="0" dirty="0">
                <a:effectLst/>
                <a:latin typeface="Söhne"/>
              </a:rPr>
              <a:t>Authorization: </a:t>
            </a:r>
            <a:r>
              <a:rPr lang="en-GB" b="0" i="0" dirty="0">
                <a:solidFill>
                  <a:srgbClr val="0F0F0F"/>
                </a:solidFill>
                <a:effectLst/>
                <a:latin typeface="Söhne"/>
              </a:rPr>
              <a:t>It is based on the user's role, permissions, privileges.</a:t>
            </a:r>
          </a:p>
          <a:p>
            <a:pPr marL="0" algn="l" rtl="0"/>
            <a:endParaRPr lang="en-GB" b="1" dirty="0">
              <a:solidFill>
                <a:srgbClr val="0F0F0F"/>
              </a:solidFill>
              <a:latin typeface="Söhne"/>
            </a:endParaRPr>
          </a:p>
          <a:p>
            <a:pPr algn="l">
              <a:buFont typeface="+mj-lt"/>
              <a:buAutoNum type="arabicPeriod"/>
            </a:pPr>
            <a:r>
              <a:rPr lang="en-GB" b="1" i="0" dirty="0">
                <a:effectLst/>
                <a:latin typeface="Söhne"/>
              </a:rPr>
              <a:t>User Roles</a:t>
            </a:r>
            <a:r>
              <a:rPr lang="en-GB" b="0" i="0" dirty="0">
                <a:effectLst/>
                <a:latin typeface="Söhne"/>
              </a:rPr>
              <a:t>: The company has three user roles - regular employees, managers, and administrators.</a:t>
            </a:r>
          </a:p>
          <a:p>
            <a:pPr algn="l">
              <a:buFont typeface="+mj-lt"/>
              <a:buAutoNum type="arabicPeriod"/>
            </a:pPr>
            <a:endParaRPr lang="en-GB" b="0" i="0" dirty="0">
              <a:effectLst/>
              <a:latin typeface="Söhne"/>
            </a:endParaRPr>
          </a:p>
          <a:p>
            <a:pPr algn="l">
              <a:buFont typeface="+mj-lt"/>
              <a:buAutoNum type="arabicPeriod"/>
            </a:pPr>
            <a:r>
              <a:rPr lang="en-GB" b="1" i="0" dirty="0">
                <a:effectLst/>
                <a:latin typeface="Söhne"/>
              </a:rPr>
              <a:t>Permissions</a:t>
            </a:r>
            <a:r>
              <a:rPr lang="en-GB" b="0" i="0" dirty="0">
                <a:effectLst/>
                <a:latin typeface="Söhne"/>
              </a:rPr>
              <a:t>: Different roles have different permissions. Regular employees can access shared documents, managers can access those documents plus employee performance data, and administrators have access to everything, including server settings.</a:t>
            </a:r>
          </a:p>
          <a:p>
            <a:pPr algn="l">
              <a:buFont typeface="+mj-lt"/>
              <a:buAutoNum type="arabicPeriod"/>
            </a:pPr>
            <a:endParaRPr lang="en-GB" b="1" i="0" dirty="0">
              <a:effectLst/>
              <a:latin typeface="Söhne"/>
            </a:endParaRPr>
          </a:p>
          <a:p>
            <a:pPr algn="l">
              <a:buFont typeface="+mj-lt"/>
              <a:buAutoNum type="arabicPeriod"/>
            </a:pPr>
            <a:r>
              <a:rPr lang="en-GB" b="1" i="0" dirty="0">
                <a:effectLst/>
                <a:latin typeface="Söhne"/>
              </a:rPr>
              <a:t>Privileges: </a:t>
            </a:r>
            <a:r>
              <a:rPr lang="en-GB" b="0" i="0" dirty="0">
                <a:effectLst/>
                <a:latin typeface="Söhne"/>
              </a:rPr>
              <a:t>Regular employees have read-only privileges, managers can read and edit documents, and administrators have full control over the system.</a:t>
            </a:r>
          </a:p>
          <a:p>
            <a:pPr marL="0" algn="l" rtl="0"/>
            <a:endParaRPr lang="en-GB" b="0" i="0" dirty="0">
              <a:solidFill>
                <a:srgbClr val="0F0F0F"/>
              </a:solidFill>
              <a:effectLst/>
              <a:latin typeface="Söhne"/>
            </a:endParaRPr>
          </a:p>
          <a:p>
            <a:pPr marL="0" algn="l" rtl="0"/>
            <a:endParaRPr lang="en-GB" b="0" i="0" dirty="0">
              <a:solidFill>
                <a:srgbClr val="0F0F0F"/>
              </a:solidFill>
              <a:effectLst/>
              <a:latin typeface="Söhne"/>
            </a:endParaRPr>
          </a:p>
          <a:p>
            <a:pPr marL="0" algn="l" rtl="0"/>
            <a:endParaRPr lang="en-GB" b="0" i="0" dirty="0">
              <a:solidFill>
                <a:srgbClr val="0F0F0F"/>
              </a:solidFill>
              <a:effectLst/>
              <a:latin typeface="Söhne"/>
            </a:endParaRPr>
          </a:p>
          <a:p>
            <a:pPr marL="0" algn="l" rtl="0"/>
            <a:endParaRPr lang="en-GB" dirty="0">
              <a:solidFill>
                <a:srgbClr val="0F0F0F"/>
              </a:solidFill>
              <a:latin typeface="Söhne"/>
            </a:endParaRPr>
          </a:p>
          <a:p>
            <a:pPr marL="0" algn="l" rtl="0"/>
            <a:endParaRPr lang="en-GB" b="0" i="0" dirty="0">
              <a:solidFill>
                <a:srgbClr val="0F0F0F"/>
              </a:solidFill>
              <a:effectLst/>
              <a:latin typeface="Söhne"/>
            </a:endParaRPr>
          </a:p>
          <a:p>
            <a:pPr marL="0" algn="l" rtl="0"/>
            <a:endParaRPr lang="en-GB" dirty="0">
              <a:solidFill>
                <a:srgbClr val="0F0F0F"/>
              </a:solidFill>
              <a:latin typeface="Söhne"/>
            </a:endParaRPr>
          </a:p>
          <a:p>
            <a:pPr marL="0" algn="l" rtl="0"/>
            <a:endParaRPr lang="en-GB" b="0" i="0" dirty="0">
              <a:solidFill>
                <a:srgbClr val="161719"/>
              </a:solidFill>
              <a:effectLst/>
              <a:latin typeface="+mn-lt"/>
            </a:endParaRPr>
          </a:p>
        </p:txBody>
      </p:sp>
    </p:spTree>
    <p:extLst>
      <p:ext uri="{BB962C8B-B14F-4D97-AF65-F5344CB8AC3E}">
        <p14:creationId xmlns:p14="http://schemas.microsoft.com/office/powerpoint/2010/main" val="304692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lang="en-GB" b="1" dirty="0"/>
              <a:t>Start</a:t>
            </a:r>
            <a:endParaRPr lang="en-GB" dirty="0"/>
          </a:p>
        </p:txBody>
      </p:sp>
      <p:sp>
        <p:nvSpPr>
          <p:cNvPr id="11" name="Text Placeholder 2"/>
          <p:cNvSpPr>
            <a:spLocks noGrp="1"/>
          </p:cNvSpPr>
          <p:nvPr>
            <p:ph sz="half" idx="2"/>
          </p:nvPr>
        </p:nvSpPr>
        <p:spPr>
          <a:xfrm>
            <a:off x="228600" y="1417320"/>
            <a:ext cx="8915400" cy="4526280"/>
          </a:xfrm>
        </p:spPr>
        <p:txBody>
          <a:bodyPr wrap="square">
            <a:normAutofit/>
          </a:bodyPr>
          <a:lstStyle/>
          <a:p>
            <a:r>
              <a:rPr lang="en-GB" b="1" dirty="0"/>
              <a:t>Can you see the photos and guess the topic of today's lesson?</a:t>
            </a:r>
          </a:p>
          <a:p>
            <a:endParaRPr lang="en-GB" b="1" dirty="0">
              <a:ln>
                <a:solidFill>
                  <a:schemeClr val="tx1"/>
                </a:solidFill>
              </a:ln>
            </a:endParaRPr>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r>
              <a:rPr lang="en-GB" sz="36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 </a:t>
            </a:r>
            <a:r>
              <a:rPr lang="en-GB" sz="32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Healthcare Management</a:t>
            </a:r>
          </a:p>
        </p:txBody>
      </p:sp>
      <p:pic>
        <p:nvPicPr>
          <p:cNvPr id="5" name="Picture 4" descr="A doctor using a tablet&#10;&#10;Description automatically generated">
            <a:extLst>
              <a:ext uri="{FF2B5EF4-FFF2-40B4-BE49-F238E27FC236}">
                <a16:creationId xmlns:a16="http://schemas.microsoft.com/office/drawing/2014/main" id="{578ED32B-1BF4-1D8A-3F84-FF792A88C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016760"/>
            <a:ext cx="3733800" cy="3622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91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wipe(down)">
                                      <p:cBhvr>
                                        <p:cTn id="7" dur="580">
                                          <p:stCondLst>
                                            <p:cond delay="0"/>
                                          </p:stCondLst>
                                        </p:cTn>
                                        <p:tgtEl>
                                          <p:spTgt spid="11">
                                            <p:txEl>
                                              <p:pRg st="5" end="5"/>
                                            </p:txEl>
                                          </p:spTgt>
                                        </p:tgtEl>
                                      </p:cBhvr>
                                    </p:animEffect>
                                    <p:anim calcmode="lin" valueType="num">
                                      <p:cBhvr>
                                        <p:cTn id="8" dur="1822" tmFilter="0,0; 0.14,0.36; 0.43,0.73; 0.71,0.91; 1.0,1.0">
                                          <p:stCondLst>
                                            <p:cond delay="0"/>
                                          </p:stCondLst>
                                        </p:cTn>
                                        <p:tgtEl>
                                          <p:spTgt spid="11">
                                            <p:txEl>
                                              <p:pRg st="5" end="5"/>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xEl>
                                              <p:pRg st="5" end="5"/>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xEl>
                                              <p:pRg st="5" end="5"/>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xEl>
                                              <p:pRg st="5" end="5"/>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xEl>
                                              <p:pRg st="5" end="5"/>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xEl>
                                              <p:pRg st="5" end="5"/>
                                            </p:txEl>
                                          </p:spTgt>
                                        </p:tgtEl>
                                      </p:cBhvr>
                                      <p:to x="100000" y="60000"/>
                                    </p:animScale>
                                    <p:animScale>
                                      <p:cBhvr>
                                        <p:cTn id="14" dur="166" decel="50000">
                                          <p:stCondLst>
                                            <p:cond delay="676"/>
                                          </p:stCondLst>
                                        </p:cTn>
                                        <p:tgtEl>
                                          <p:spTgt spid="11">
                                            <p:txEl>
                                              <p:pRg st="5" end="5"/>
                                            </p:txEl>
                                          </p:spTgt>
                                        </p:tgtEl>
                                      </p:cBhvr>
                                      <p:to x="100000" y="100000"/>
                                    </p:animScale>
                                    <p:animScale>
                                      <p:cBhvr>
                                        <p:cTn id="15" dur="26">
                                          <p:stCondLst>
                                            <p:cond delay="1312"/>
                                          </p:stCondLst>
                                        </p:cTn>
                                        <p:tgtEl>
                                          <p:spTgt spid="11">
                                            <p:txEl>
                                              <p:pRg st="5" end="5"/>
                                            </p:txEl>
                                          </p:spTgt>
                                        </p:tgtEl>
                                      </p:cBhvr>
                                      <p:to x="100000" y="80000"/>
                                    </p:animScale>
                                    <p:animScale>
                                      <p:cBhvr>
                                        <p:cTn id="16" dur="166" decel="50000">
                                          <p:stCondLst>
                                            <p:cond delay="1338"/>
                                          </p:stCondLst>
                                        </p:cTn>
                                        <p:tgtEl>
                                          <p:spTgt spid="11">
                                            <p:txEl>
                                              <p:pRg st="5" end="5"/>
                                            </p:txEl>
                                          </p:spTgt>
                                        </p:tgtEl>
                                      </p:cBhvr>
                                      <p:to x="100000" y="100000"/>
                                    </p:animScale>
                                    <p:animScale>
                                      <p:cBhvr>
                                        <p:cTn id="17" dur="26">
                                          <p:stCondLst>
                                            <p:cond delay="1642"/>
                                          </p:stCondLst>
                                        </p:cTn>
                                        <p:tgtEl>
                                          <p:spTgt spid="11">
                                            <p:txEl>
                                              <p:pRg st="5" end="5"/>
                                            </p:txEl>
                                          </p:spTgt>
                                        </p:tgtEl>
                                      </p:cBhvr>
                                      <p:to x="100000" y="90000"/>
                                    </p:animScale>
                                    <p:animScale>
                                      <p:cBhvr>
                                        <p:cTn id="18" dur="166" decel="50000">
                                          <p:stCondLst>
                                            <p:cond delay="1668"/>
                                          </p:stCondLst>
                                        </p:cTn>
                                        <p:tgtEl>
                                          <p:spTgt spid="11">
                                            <p:txEl>
                                              <p:pRg st="5" end="5"/>
                                            </p:txEl>
                                          </p:spTgt>
                                        </p:tgtEl>
                                      </p:cBhvr>
                                      <p:to x="100000" y="100000"/>
                                    </p:animScale>
                                    <p:animScale>
                                      <p:cBhvr>
                                        <p:cTn id="19" dur="26">
                                          <p:stCondLst>
                                            <p:cond delay="1808"/>
                                          </p:stCondLst>
                                        </p:cTn>
                                        <p:tgtEl>
                                          <p:spTgt spid="11">
                                            <p:txEl>
                                              <p:pRg st="5" end="5"/>
                                            </p:txEl>
                                          </p:spTgt>
                                        </p:tgtEl>
                                      </p:cBhvr>
                                      <p:to x="100000" y="95000"/>
                                    </p:animScale>
                                    <p:animScale>
                                      <p:cBhvr>
                                        <p:cTn id="20" dur="166" decel="50000">
                                          <p:stCondLst>
                                            <p:cond delay="1834"/>
                                          </p:stCondLst>
                                        </p:cTn>
                                        <p:tgtEl>
                                          <p:spTgt spid="11">
                                            <p:txEl>
                                              <p:pRg st="5" end="5"/>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Components</a:t>
            </a:r>
          </a:p>
        </p:txBody>
      </p:sp>
      <p:sp>
        <p:nvSpPr>
          <p:cNvPr id="3" name="Text Placeholder 2"/>
          <p:cNvSpPr>
            <a:spLocks noGrp="1"/>
          </p:cNvSpPr>
          <p:nvPr>
            <p:ph type="body" idx="1"/>
          </p:nvPr>
        </p:nvSpPr>
        <p:spPr>
          <a:xfrm>
            <a:off x="131848" y="1277600"/>
            <a:ext cx="8902928" cy="2215991"/>
          </a:xfrm>
        </p:spPr>
        <p:txBody>
          <a:bodyPr/>
          <a:lstStyle/>
          <a:p>
            <a:pPr marL="0" algn="l" rtl="0"/>
            <a:br>
              <a:rPr lang="en-GB" dirty="0"/>
            </a:br>
            <a:r>
              <a:rPr lang="en-GB" b="1" i="0" dirty="0">
                <a:solidFill>
                  <a:srgbClr val="0F0F0F"/>
                </a:solidFill>
                <a:effectLst/>
                <a:latin typeface="Söhne"/>
              </a:rPr>
              <a:t>Access Control Lists (ACLs):  </a:t>
            </a:r>
            <a:r>
              <a:rPr lang="en-GB" b="0" i="0" dirty="0">
                <a:solidFill>
                  <a:srgbClr val="0F0F0F"/>
                </a:solidFill>
                <a:effectLst/>
                <a:latin typeface="Söhne"/>
              </a:rPr>
              <a:t>are like lists of rules that decide who is allowed to access or use something, like a computer file or a network resource. </a:t>
            </a:r>
          </a:p>
          <a:p>
            <a:pPr marL="0" algn="l" rtl="0"/>
            <a:endParaRPr lang="en-GB" dirty="0">
              <a:solidFill>
                <a:srgbClr val="0F0F0F"/>
              </a:solidFill>
              <a:latin typeface="Söhne"/>
            </a:endParaRPr>
          </a:p>
          <a:p>
            <a:pPr marL="0" algn="l" rtl="0"/>
            <a:endParaRPr lang="en-GB" b="0" i="0" dirty="0">
              <a:solidFill>
                <a:srgbClr val="161719"/>
              </a:solidFill>
              <a:effectLst/>
              <a:latin typeface="+mn-lt"/>
            </a:endParaRPr>
          </a:p>
        </p:txBody>
      </p:sp>
    </p:spTree>
    <p:extLst>
      <p:ext uri="{BB962C8B-B14F-4D97-AF65-F5344CB8AC3E}">
        <p14:creationId xmlns:p14="http://schemas.microsoft.com/office/powerpoint/2010/main" val="1698958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Components</a:t>
            </a:r>
          </a:p>
        </p:txBody>
      </p:sp>
      <p:sp>
        <p:nvSpPr>
          <p:cNvPr id="3" name="Text Placeholder 2"/>
          <p:cNvSpPr>
            <a:spLocks noGrp="1"/>
          </p:cNvSpPr>
          <p:nvPr>
            <p:ph type="body" idx="1"/>
          </p:nvPr>
        </p:nvSpPr>
        <p:spPr>
          <a:xfrm>
            <a:off x="131848" y="1277600"/>
            <a:ext cx="8902928" cy="1107996"/>
          </a:xfrm>
        </p:spPr>
        <p:txBody>
          <a:bodyPr/>
          <a:lstStyle/>
          <a:p>
            <a:pPr marL="0" algn="l" rtl="0"/>
            <a:r>
              <a:rPr lang="en-GB" b="1" i="0" dirty="0">
                <a:solidFill>
                  <a:srgbClr val="0F0F0F"/>
                </a:solidFill>
                <a:effectLst/>
                <a:latin typeface="Söhne"/>
              </a:rPr>
              <a:t>Network Devices: </a:t>
            </a:r>
            <a:r>
              <a:rPr lang="en-GB" b="0" i="0" dirty="0">
                <a:solidFill>
                  <a:srgbClr val="0F0F0F"/>
                </a:solidFill>
                <a:effectLst/>
                <a:latin typeface="Söhne"/>
              </a:rPr>
              <a:t>Routers, switches, and firewalls can use ACLs to control network traffic. ACLs can be configured to allow or deny specific IP addresses, protocols, or ports. </a:t>
            </a:r>
            <a:endParaRPr lang="en-GB" b="0" i="0" dirty="0">
              <a:solidFill>
                <a:srgbClr val="161719"/>
              </a:solidFill>
              <a:effectLst/>
              <a:latin typeface="+mn-lt"/>
            </a:endParaRPr>
          </a:p>
        </p:txBody>
      </p:sp>
      <p:pic>
        <p:nvPicPr>
          <p:cNvPr id="6" name="Picture 5" descr="A diagram of a computer access control&#10;&#10;Description automatically generated">
            <a:extLst>
              <a:ext uri="{FF2B5EF4-FFF2-40B4-BE49-F238E27FC236}">
                <a16:creationId xmlns:a16="http://schemas.microsoft.com/office/drawing/2014/main" id="{96AAD27A-E70A-DF89-C47D-BB0F4B740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24" y="2514600"/>
            <a:ext cx="3700776" cy="3405604"/>
          </a:xfrm>
          <a:prstGeom prst="rect">
            <a:avLst/>
          </a:prstGeom>
        </p:spPr>
      </p:pic>
      <p:pic>
        <p:nvPicPr>
          <p:cNvPr id="8" name="Picture 7">
            <a:extLst>
              <a:ext uri="{FF2B5EF4-FFF2-40B4-BE49-F238E27FC236}">
                <a16:creationId xmlns:a16="http://schemas.microsoft.com/office/drawing/2014/main" id="{860C583F-64AD-D769-EA24-2EE935A0F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3003550"/>
            <a:ext cx="5224776" cy="892156"/>
          </a:xfrm>
          <a:prstGeom prst="rect">
            <a:avLst/>
          </a:prstGeom>
        </p:spPr>
      </p:pic>
    </p:spTree>
    <p:extLst>
      <p:ext uri="{BB962C8B-B14F-4D97-AF65-F5344CB8AC3E}">
        <p14:creationId xmlns:p14="http://schemas.microsoft.com/office/powerpoint/2010/main" val="1217156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Components</a:t>
            </a:r>
          </a:p>
        </p:txBody>
      </p:sp>
      <p:sp>
        <p:nvSpPr>
          <p:cNvPr id="3" name="Text Placeholder 2"/>
          <p:cNvSpPr>
            <a:spLocks noGrp="1"/>
          </p:cNvSpPr>
          <p:nvPr>
            <p:ph type="body" idx="1"/>
          </p:nvPr>
        </p:nvSpPr>
        <p:spPr>
          <a:xfrm>
            <a:off x="131848" y="1277600"/>
            <a:ext cx="8902928" cy="1107996"/>
          </a:xfrm>
        </p:spPr>
        <p:txBody>
          <a:bodyPr/>
          <a:lstStyle/>
          <a:p>
            <a:pPr marL="0" algn="l" rtl="0"/>
            <a:r>
              <a:rPr lang="en-GB" b="1" i="0" dirty="0">
                <a:solidFill>
                  <a:srgbClr val="0F0F0F"/>
                </a:solidFill>
                <a:effectLst/>
                <a:latin typeface="Söhne"/>
              </a:rPr>
              <a:t>Web Servers: </a:t>
            </a:r>
            <a:r>
              <a:rPr lang="en-GB" b="0" i="0" dirty="0">
                <a:solidFill>
                  <a:srgbClr val="0F0F0F"/>
                </a:solidFill>
                <a:effectLst/>
                <a:latin typeface="Söhne"/>
              </a:rPr>
              <a:t>Web servers can use ACLs to restrict access to certain web pages or directories. This helps protect sensitive data and control which users or groups can access specific parts of a website.</a:t>
            </a:r>
            <a:endParaRPr lang="en-GB" b="0" i="0" dirty="0">
              <a:solidFill>
                <a:srgbClr val="161719"/>
              </a:solidFill>
              <a:effectLst/>
              <a:latin typeface="+mn-lt"/>
            </a:endParaRPr>
          </a:p>
        </p:txBody>
      </p:sp>
      <p:pic>
        <p:nvPicPr>
          <p:cNvPr id="6" name="Picture 5" descr="A computer server and monitor&#10;&#10;Description automatically generated with medium confidence">
            <a:extLst>
              <a:ext uri="{FF2B5EF4-FFF2-40B4-BE49-F238E27FC236}">
                <a16:creationId xmlns:a16="http://schemas.microsoft.com/office/drawing/2014/main" id="{1AE1C68A-05E4-0CC6-310B-E0ECF7631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350" y="2395928"/>
            <a:ext cx="7607300" cy="3454400"/>
          </a:xfrm>
          <a:prstGeom prst="rect">
            <a:avLst/>
          </a:prstGeom>
        </p:spPr>
      </p:pic>
    </p:spTree>
    <p:extLst>
      <p:ext uri="{BB962C8B-B14F-4D97-AF65-F5344CB8AC3E}">
        <p14:creationId xmlns:p14="http://schemas.microsoft.com/office/powerpoint/2010/main" val="4412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Components</a:t>
            </a:r>
          </a:p>
        </p:txBody>
      </p:sp>
      <p:sp>
        <p:nvSpPr>
          <p:cNvPr id="3" name="Text Placeholder 2"/>
          <p:cNvSpPr>
            <a:spLocks noGrp="1"/>
          </p:cNvSpPr>
          <p:nvPr>
            <p:ph type="body" idx="1"/>
          </p:nvPr>
        </p:nvSpPr>
        <p:spPr>
          <a:xfrm>
            <a:off x="131848" y="1277600"/>
            <a:ext cx="8902928" cy="1107996"/>
          </a:xfrm>
        </p:spPr>
        <p:txBody>
          <a:bodyPr/>
          <a:lstStyle/>
          <a:p>
            <a:pPr marL="0" algn="l" rtl="0"/>
            <a:r>
              <a:rPr lang="en-GB" b="1" i="0" dirty="0">
                <a:solidFill>
                  <a:srgbClr val="0F0F0F"/>
                </a:solidFill>
                <a:effectLst/>
                <a:latin typeface="Söhne"/>
              </a:rPr>
              <a:t>File Systems: </a:t>
            </a:r>
            <a:r>
              <a:rPr lang="en-GB" b="0" i="0" dirty="0">
                <a:solidFill>
                  <a:srgbClr val="0F0F0F"/>
                </a:solidFill>
                <a:effectLst/>
                <a:latin typeface="Söhne"/>
              </a:rPr>
              <a:t>ACLs are often used in file systems to control access to files and directories. They specify which users or groups have permissions to read, write, execute, or modify specific files or folders. </a:t>
            </a:r>
            <a:endParaRPr lang="en-GB" b="0" i="0" dirty="0">
              <a:solidFill>
                <a:srgbClr val="161719"/>
              </a:solidFill>
              <a:effectLst/>
              <a:latin typeface="+mn-lt"/>
            </a:endParaRPr>
          </a:p>
        </p:txBody>
      </p:sp>
      <p:pic>
        <p:nvPicPr>
          <p:cNvPr id="6" name="Picture 5" descr="A screenshot of a computer&#10;&#10;Description automatically generated">
            <a:extLst>
              <a:ext uri="{FF2B5EF4-FFF2-40B4-BE49-F238E27FC236}">
                <a16:creationId xmlns:a16="http://schemas.microsoft.com/office/drawing/2014/main" id="{BCE3DB1A-C104-1C54-DBFD-67E71BCA3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385596"/>
            <a:ext cx="3822700" cy="3765550"/>
          </a:xfrm>
          <a:prstGeom prst="rect">
            <a:avLst/>
          </a:prstGeom>
        </p:spPr>
      </p:pic>
    </p:spTree>
    <p:extLst>
      <p:ext uri="{BB962C8B-B14F-4D97-AF65-F5344CB8AC3E}">
        <p14:creationId xmlns:p14="http://schemas.microsoft.com/office/powerpoint/2010/main" val="2083407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Components</a:t>
            </a:r>
          </a:p>
        </p:txBody>
      </p:sp>
      <p:sp>
        <p:nvSpPr>
          <p:cNvPr id="3" name="Text Placeholder 2"/>
          <p:cNvSpPr>
            <a:spLocks noGrp="1"/>
          </p:cNvSpPr>
          <p:nvPr>
            <p:ph type="body" idx="1"/>
          </p:nvPr>
        </p:nvSpPr>
        <p:spPr>
          <a:xfrm>
            <a:off x="131848" y="1277600"/>
            <a:ext cx="8902928" cy="1107996"/>
          </a:xfrm>
        </p:spPr>
        <p:txBody>
          <a:bodyPr/>
          <a:lstStyle/>
          <a:p>
            <a:pPr algn="l"/>
            <a:r>
              <a:rPr lang="en-US" b="1" dirty="0"/>
              <a:t>Single Sign-On (SSO): </a:t>
            </a:r>
            <a:r>
              <a:rPr lang="en-US" dirty="0"/>
              <a:t>Log in once to access multiple systems.</a:t>
            </a:r>
            <a:endParaRPr lang="en-GB" dirty="0">
              <a:solidFill>
                <a:srgbClr val="0F0F0F"/>
              </a:solidFill>
              <a:latin typeface="Söhne"/>
            </a:endParaRPr>
          </a:p>
          <a:p>
            <a:pPr algn="l"/>
            <a:br>
              <a:rPr lang="en-GB" dirty="0"/>
            </a:br>
            <a:endParaRPr lang="en-GB" b="0" i="0" dirty="0">
              <a:solidFill>
                <a:srgbClr val="161719"/>
              </a:solidFill>
              <a:effectLst/>
              <a:latin typeface="+mn-lt"/>
            </a:endParaRPr>
          </a:p>
        </p:txBody>
      </p:sp>
      <p:pic>
        <p:nvPicPr>
          <p:cNvPr id="5" name="Picture 4" descr="A computer with a login screen&#10;&#10;AI-generated content may be incorrect.">
            <a:extLst>
              <a:ext uri="{FF2B5EF4-FFF2-40B4-BE49-F238E27FC236}">
                <a16:creationId xmlns:a16="http://schemas.microsoft.com/office/drawing/2014/main" id="{00156F98-DDCA-52B8-9236-79FC6E843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814637"/>
            <a:ext cx="6553200" cy="3052763"/>
          </a:xfrm>
          <a:prstGeom prst="rect">
            <a:avLst/>
          </a:prstGeom>
        </p:spPr>
      </p:pic>
    </p:spTree>
    <p:extLst>
      <p:ext uri="{BB962C8B-B14F-4D97-AF65-F5344CB8AC3E}">
        <p14:creationId xmlns:p14="http://schemas.microsoft.com/office/powerpoint/2010/main" val="2315911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403A-CFCD-394C-BD60-84C7A73221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4658E-87B5-043E-6460-FCF5C7A96606}"/>
              </a:ext>
            </a:extLst>
          </p:cNvPr>
          <p:cNvSpPr>
            <a:spLocks noGrp="1"/>
          </p:cNvSpPr>
          <p:nvPr>
            <p:ph type="title"/>
          </p:nvPr>
        </p:nvSpPr>
        <p:spPr>
          <a:xfrm>
            <a:off x="521955" y="307421"/>
            <a:ext cx="8339124" cy="677108"/>
          </a:xfrm>
        </p:spPr>
        <p:txBody>
          <a:bodyPr/>
          <a:lstStyle/>
          <a:p>
            <a:r>
              <a:rPr lang="en-GB" sz="4400" dirty="0">
                <a:solidFill>
                  <a:schemeClr val="tx1"/>
                </a:solidFill>
                <a:latin typeface="Söhne"/>
              </a:rPr>
              <a:t>Access Control</a:t>
            </a:r>
            <a:r>
              <a:rPr lang="en-GB" dirty="0"/>
              <a:t> Components</a:t>
            </a:r>
          </a:p>
        </p:txBody>
      </p:sp>
      <p:sp>
        <p:nvSpPr>
          <p:cNvPr id="3" name="Text Placeholder 2">
            <a:extLst>
              <a:ext uri="{FF2B5EF4-FFF2-40B4-BE49-F238E27FC236}">
                <a16:creationId xmlns:a16="http://schemas.microsoft.com/office/drawing/2014/main" id="{90FC30C5-1690-698E-9124-DA90D0C49004}"/>
              </a:ext>
            </a:extLst>
          </p:cNvPr>
          <p:cNvSpPr>
            <a:spLocks noGrp="1"/>
          </p:cNvSpPr>
          <p:nvPr>
            <p:ph type="body" idx="1"/>
          </p:nvPr>
        </p:nvSpPr>
        <p:spPr>
          <a:xfrm>
            <a:off x="131848" y="1277600"/>
            <a:ext cx="8902928" cy="2215991"/>
          </a:xfrm>
        </p:spPr>
        <p:txBody>
          <a:bodyPr/>
          <a:lstStyle/>
          <a:p>
            <a:pPr algn="l"/>
            <a:r>
              <a:rPr lang="en-GB" b="1" i="0" dirty="0">
                <a:solidFill>
                  <a:srgbClr val="0F0F0F"/>
                </a:solidFill>
                <a:effectLst/>
                <a:latin typeface="Söhne"/>
              </a:rPr>
              <a:t>Databases: </a:t>
            </a:r>
            <a:r>
              <a:rPr lang="en-GB" b="0" i="0" dirty="0">
                <a:solidFill>
                  <a:srgbClr val="0F0F0F"/>
                </a:solidFill>
                <a:effectLst/>
                <a:latin typeface="Söhne"/>
              </a:rPr>
              <a:t>In database management systems, ACLs are used to specify which users or roles can perform operations like querying, inserting, updating, or deleting data in the database.</a:t>
            </a:r>
          </a:p>
          <a:p>
            <a:pPr algn="l"/>
            <a:endParaRPr lang="en-GB" dirty="0">
              <a:solidFill>
                <a:srgbClr val="0F0F0F"/>
              </a:solidFill>
              <a:latin typeface="Söhne"/>
            </a:endParaRPr>
          </a:p>
          <a:p>
            <a:pPr algn="l"/>
            <a:br>
              <a:rPr lang="en-GB" dirty="0"/>
            </a:br>
            <a:endParaRPr lang="en-GB" b="0" i="0" dirty="0">
              <a:solidFill>
                <a:srgbClr val="161719"/>
              </a:solidFill>
              <a:effectLst/>
              <a:latin typeface="+mn-lt"/>
            </a:endParaRPr>
          </a:p>
        </p:txBody>
      </p:sp>
      <p:pic>
        <p:nvPicPr>
          <p:cNvPr id="6" name="Picture 5" descr="A diagram of a data project&#10;&#10;Description automatically generated">
            <a:extLst>
              <a:ext uri="{FF2B5EF4-FFF2-40B4-BE49-F238E27FC236}">
                <a16:creationId xmlns:a16="http://schemas.microsoft.com/office/drawing/2014/main" id="{16243D07-2DF5-4D4E-4BDE-3F967764A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590800"/>
            <a:ext cx="4724400" cy="3619500"/>
          </a:xfrm>
          <a:prstGeom prst="rect">
            <a:avLst/>
          </a:prstGeom>
        </p:spPr>
      </p:pic>
    </p:spTree>
    <p:extLst>
      <p:ext uri="{BB962C8B-B14F-4D97-AF65-F5344CB8AC3E}">
        <p14:creationId xmlns:p14="http://schemas.microsoft.com/office/powerpoint/2010/main" val="2152848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1446550"/>
          </a:xfrm>
        </p:spPr>
        <p:txBody>
          <a:bodyPr/>
          <a:lstStyle/>
          <a:p>
            <a:r>
              <a:rPr lang="en-GB" sz="3600" dirty="0">
                <a:solidFill>
                  <a:schemeClr val="tx1"/>
                </a:solidFill>
                <a:latin typeface="Söhne"/>
              </a:rPr>
              <a:t>Access Control</a:t>
            </a:r>
            <a:r>
              <a:rPr lang="en-GB" sz="1400" i="0" dirty="0">
                <a:effectLst/>
                <a:latin typeface="Söhne"/>
              </a:rPr>
              <a:t> </a:t>
            </a:r>
            <a:r>
              <a:rPr lang="en-GB" sz="3600" dirty="0">
                <a:latin typeface="Söhne"/>
              </a:rPr>
              <a:t>Model</a:t>
            </a:r>
            <a:br>
              <a:rPr lang="en-GB" sz="1400" i="0" dirty="0">
                <a:effectLst/>
                <a:latin typeface="Söhne"/>
              </a:rPr>
            </a:br>
            <a:br>
              <a:rPr lang="en-GB" sz="1400" i="0" dirty="0">
                <a:effectLst/>
                <a:latin typeface="Söhne"/>
              </a:rPr>
            </a:br>
            <a:endParaRPr lang="en-GB" dirty="0"/>
          </a:p>
        </p:txBody>
      </p:sp>
      <p:sp>
        <p:nvSpPr>
          <p:cNvPr id="3" name="Text Placeholder 2"/>
          <p:cNvSpPr>
            <a:spLocks noGrp="1"/>
          </p:cNvSpPr>
          <p:nvPr>
            <p:ph type="body" idx="1"/>
          </p:nvPr>
        </p:nvSpPr>
        <p:spPr>
          <a:xfrm>
            <a:off x="393472" y="1281180"/>
            <a:ext cx="9055328" cy="3700180"/>
          </a:xfrm>
        </p:spPr>
        <p:txBody>
          <a:bodyPr/>
          <a:lstStyle/>
          <a:p>
            <a:pPr marL="12700" marR="294005" algn="l" rtl="0">
              <a:lnSpc>
                <a:spcPct val="109900"/>
              </a:lnSpc>
              <a:spcBef>
                <a:spcPts val="95"/>
              </a:spcBef>
            </a:pPr>
            <a:r>
              <a:rPr lang="en-GB" b="1" i="0" dirty="0">
                <a:effectLst/>
                <a:latin typeface="Söhne"/>
              </a:rPr>
              <a:t>Discretionary Access Control (DAC):</a:t>
            </a:r>
            <a:r>
              <a:rPr lang="en-GB" b="0" i="0" dirty="0">
                <a:solidFill>
                  <a:srgbClr val="0F0F0F"/>
                </a:solidFill>
                <a:effectLst/>
                <a:latin typeface="Söhne"/>
              </a:rPr>
              <a:t> In DAC, the owner of a resource decides who gets access and what they can do with it. It's like a file on your computer that you can set as private or share with specific people.</a:t>
            </a:r>
          </a:p>
          <a:p>
            <a:pPr marL="12700" marR="294005" algn="l" rtl="0">
              <a:lnSpc>
                <a:spcPct val="109900"/>
              </a:lnSpc>
              <a:spcBef>
                <a:spcPts val="95"/>
              </a:spcBef>
            </a:pPr>
            <a:endParaRPr lang="en-GB" dirty="0">
              <a:solidFill>
                <a:srgbClr val="0F0F0F"/>
              </a:solidFill>
              <a:latin typeface="Söhne"/>
            </a:endParaRPr>
          </a:p>
          <a:p>
            <a:pPr marL="12700" marR="294005" algn="l" rtl="0">
              <a:lnSpc>
                <a:spcPct val="109900"/>
              </a:lnSpc>
              <a:spcBef>
                <a:spcPts val="95"/>
              </a:spcBef>
            </a:pPr>
            <a:endParaRPr lang="en-GB" dirty="0">
              <a:solidFill>
                <a:srgbClr val="0F0F0F"/>
              </a:solidFill>
              <a:latin typeface="Söhne"/>
            </a:endParaRPr>
          </a:p>
          <a:p>
            <a:pPr marL="12700" marR="294005" algn="l" rtl="0">
              <a:lnSpc>
                <a:spcPct val="109900"/>
              </a:lnSpc>
              <a:spcBef>
                <a:spcPts val="95"/>
              </a:spcBef>
            </a:pPr>
            <a:endParaRPr lang="en-GB" b="0" i="0" dirty="0">
              <a:solidFill>
                <a:srgbClr val="0F0F0F"/>
              </a:solidFill>
              <a:effectLst/>
              <a:latin typeface="Söhne"/>
            </a:endParaRPr>
          </a:p>
          <a:p>
            <a:pPr marL="12700" marR="294005" algn="l" rtl="0">
              <a:lnSpc>
                <a:spcPct val="109900"/>
              </a:lnSpc>
              <a:spcBef>
                <a:spcPts val="95"/>
              </a:spcBef>
            </a:pPr>
            <a:endParaRPr lang="en-GB" dirty="0">
              <a:solidFill>
                <a:srgbClr val="0F0F0F"/>
              </a:solidFill>
              <a:latin typeface="Söhne"/>
            </a:endParaRPr>
          </a:p>
          <a:p>
            <a:pPr marL="12700" marR="294005" algn="l" rtl="0">
              <a:lnSpc>
                <a:spcPct val="109900"/>
              </a:lnSpc>
              <a:spcBef>
                <a:spcPts val="95"/>
              </a:spcBef>
            </a:pPr>
            <a:endParaRPr lang="en-GB" b="0" i="0" dirty="0">
              <a:solidFill>
                <a:srgbClr val="161719"/>
              </a:solidFill>
              <a:effectLst/>
              <a:latin typeface="+mn-lt"/>
            </a:endParaRPr>
          </a:p>
        </p:txBody>
      </p:sp>
      <p:pic>
        <p:nvPicPr>
          <p:cNvPr id="5" name="Picture 4" descr="A diagram of a user access control&#10;&#10;Description automatically generated">
            <a:extLst>
              <a:ext uri="{FF2B5EF4-FFF2-40B4-BE49-F238E27FC236}">
                <a16:creationId xmlns:a16="http://schemas.microsoft.com/office/drawing/2014/main" id="{34BBF348-BF90-2D5F-DD67-B4EF01C78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727731"/>
            <a:ext cx="5638800" cy="3108344"/>
          </a:xfrm>
          <a:prstGeom prst="rect">
            <a:avLst/>
          </a:prstGeom>
        </p:spPr>
      </p:pic>
    </p:spTree>
    <p:extLst>
      <p:ext uri="{BB962C8B-B14F-4D97-AF65-F5344CB8AC3E}">
        <p14:creationId xmlns:p14="http://schemas.microsoft.com/office/powerpoint/2010/main" val="136657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1354217"/>
          </a:xfrm>
        </p:spPr>
        <p:txBody>
          <a:bodyPr/>
          <a:lstStyle/>
          <a:p>
            <a:r>
              <a:rPr lang="en-GB" sz="3200" dirty="0">
                <a:solidFill>
                  <a:schemeClr val="tx1"/>
                </a:solidFill>
                <a:latin typeface="Söhne"/>
              </a:rPr>
              <a:t>Access Control</a:t>
            </a:r>
            <a:r>
              <a:rPr lang="en-GB" sz="1200" i="0" dirty="0">
                <a:effectLst/>
                <a:latin typeface="Söhne"/>
              </a:rPr>
              <a:t> </a:t>
            </a:r>
            <a:r>
              <a:rPr lang="en-GB" sz="3200" dirty="0">
                <a:latin typeface="Söhne"/>
              </a:rPr>
              <a:t>Model</a:t>
            </a:r>
            <a:br>
              <a:rPr lang="en-GB" sz="1200" i="0" dirty="0">
                <a:effectLst/>
                <a:latin typeface="Söhne"/>
              </a:rPr>
            </a:br>
            <a:br>
              <a:rPr lang="en-GB" sz="1200" i="0" dirty="0">
                <a:effectLst/>
                <a:latin typeface="Söhne"/>
              </a:rPr>
            </a:br>
            <a:endParaRPr lang="en-GB" dirty="0"/>
          </a:p>
        </p:txBody>
      </p:sp>
      <p:sp>
        <p:nvSpPr>
          <p:cNvPr id="3" name="Text Placeholder 2"/>
          <p:cNvSpPr>
            <a:spLocks noGrp="1"/>
          </p:cNvSpPr>
          <p:nvPr>
            <p:ph type="body" idx="1"/>
          </p:nvPr>
        </p:nvSpPr>
        <p:spPr>
          <a:xfrm>
            <a:off x="393472" y="1281180"/>
            <a:ext cx="9055328" cy="2036648"/>
          </a:xfrm>
        </p:spPr>
        <p:txBody>
          <a:bodyPr/>
          <a:lstStyle/>
          <a:p>
            <a:pPr marL="12700" marR="294005" algn="l" rtl="0">
              <a:lnSpc>
                <a:spcPct val="109900"/>
              </a:lnSpc>
              <a:spcBef>
                <a:spcPts val="95"/>
              </a:spcBef>
            </a:pPr>
            <a:r>
              <a:rPr lang="en-GB" b="1" dirty="0">
                <a:latin typeface="Söhne"/>
              </a:rPr>
              <a:t>Mandatory Access Control (MAC): </a:t>
            </a:r>
            <a:r>
              <a:rPr lang="en-GB" dirty="0">
                <a:latin typeface="Söhne"/>
              </a:rPr>
              <a:t>is a strict security system that decides who can access what based on privilege security levels, making sure only authorized users can access specific information</a:t>
            </a:r>
            <a:endParaRPr lang="en-GB" i="0" dirty="0">
              <a:effectLst/>
              <a:latin typeface="Söhne"/>
            </a:endParaRPr>
          </a:p>
          <a:p>
            <a:pPr marL="12700" marR="294005" algn="l" rtl="0">
              <a:lnSpc>
                <a:spcPct val="109900"/>
              </a:lnSpc>
              <a:spcBef>
                <a:spcPts val="95"/>
              </a:spcBef>
            </a:pPr>
            <a:endParaRPr lang="en-GB" dirty="0">
              <a:solidFill>
                <a:srgbClr val="0F0F0F"/>
              </a:solidFill>
              <a:latin typeface="Söhne"/>
            </a:endParaRPr>
          </a:p>
          <a:p>
            <a:pPr marL="12700" marR="294005" algn="l" rtl="0">
              <a:lnSpc>
                <a:spcPct val="109900"/>
              </a:lnSpc>
              <a:spcBef>
                <a:spcPts val="95"/>
              </a:spcBef>
            </a:pPr>
            <a:endParaRPr lang="en-GB" b="0" i="0" dirty="0">
              <a:solidFill>
                <a:srgbClr val="161719"/>
              </a:solidFill>
              <a:effectLst/>
              <a:latin typeface="+mn-lt"/>
            </a:endParaRPr>
          </a:p>
        </p:txBody>
      </p:sp>
      <p:pic>
        <p:nvPicPr>
          <p:cNvPr id="5" name="Picture 4" descr="A screen shot of a computer&#10;&#10;Description automatically generated">
            <a:extLst>
              <a:ext uri="{FF2B5EF4-FFF2-40B4-BE49-F238E27FC236}">
                <a16:creationId xmlns:a16="http://schemas.microsoft.com/office/drawing/2014/main" id="{F8234213-1338-75A6-C29F-989F2F287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895600"/>
            <a:ext cx="5105399" cy="3200400"/>
          </a:xfrm>
          <a:prstGeom prst="rect">
            <a:avLst/>
          </a:prstGeom>
        </p:spPr>
      </p:pic>
    </p:spTree>
    <p:extLst>
      <p:ext uri="{BB962C8B-B14F-4D97-AF65-F5344CB8AC3E}">
        <p14:creationId xmlns:p14="http://schemas.microsoft.com/office/powerpoint/2010/main" val="3458590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1354217"/>
          </a:xfrm>
        </p:spPr>
        <p:txBody>
          <a:bodyPr/>
          <a:lstStyle/>
          <a:p>
            <a:r>
              <a:rPr lang="en-GB" sz="3200" dirty="0">
                <a:solidFill>
                  <a:schemeClr val="tx1"/>
                </a:solidFill>
                <a:latin typeface="Söhne"/>
              </a:rPr>
              <a:t>Access Control</a:t>
            </a:r>
            <a:r>
              <a:rPr lang="en-GB" sz="1200" i="0" dirty="0">
                <a:effectLst/>
                <a:latin typeface="Söhne"/>
              </a:rPr>
              <a:t> </a:t>
            </a:r>
            <a:r>
              <a:rPr lang="en-GB" sz="3200" dirty="0">
                <a:latin typeface="Söhne"/>
              </a:rPr>
              <a:t>Model</a:t>
            </a:r>
            <a:br>
              <a:rPr lang="en-GB" sz="1200" i="0" dirty="0">
                <a:effectLst/>
                <a:latin typeface="Söhne"/>
              </a:rPr>
            </a:br>
            <a:br>
              <a:rPr lang="en-GB" sz="1200" i="0" dirty="0">
                <a:effectLst/>
                <a:latin typeface="Söhne"/>
              </a:rPr>
            </a:br>
            <a:endParaRPr lang="en-GB" dirty="0"/>
          </a:p>
        </p:txBody>
      </p:sp>
      <p:sp>
        <p:nvSpPr>
          <p:cNvPr id="3" name="Text Placeholder 2"/>
          <p:cNvSpPr>
            <a:spLocks noGrp="1"/>
          </p:cNvSpPr>
          <p:nvPr>
            <p:ph type="body" idx="1"/>
          </p:nvPr>
        </p:nvSpPr>
        <p:spPr>
          <a:xfrm>
            <a:off x="393472" y="1281180"/>
            <a:ext cx="9055328" cy="2036648"/>
          </a:xfrm>
        </p:spPr>
        <p:txBody>
          <a:bodyPr/>
          <a:lstStyle/>
          <a:p>
            <a:pPr marL="12700" marR="294005" algn="l" rtl="0">
              <a:lnSpc>
                <a:spcPct val="109900"/>
              </a:lnSpc>
              <a:spcBef>
                <a:spcPts val="95"/>
              </a:spcBef>
            </a:pPr>
            <a:r>
              <a:rPr lang="en-GB" b="1" i="0" dirty="0">
                <a:effectLst/>
                <a:latin typeface="Söhne"/>
              </a:rPr>
              <a:t>Role-Based Access Control (RBAC):</a:t>
            </a:r>
            <a:r>
              <a:rPr lang="en-GB" b="0" i="0" dirty="0">
                <a:solidFill>
                  <a:srgbClr val="0F0F0F"/>
                </a:solidFill>
                <a:effectLst/>
                <a:latin typeface="Söhne"/>
              </a:rPr>
              <a:t> RBAC assigns roles to users, and each role has certain permissions. For example, in a company, there might be roles like "manager" or "employee,"</a:t>
            </a:r>
          </a:p>
          <a:p>
            <a:pPr marL="12700" marR="294005" algn="l" rtl="0">
              <a:lnSpc>
                <a:spcPct val="109900"/>
              </a:lnSpc>
              <a:spcBef>
                <a:spcPts val="95"/>
              </a:spcBef>
            </a:pPr>
            <a:endParaRPr lang="en-GB" dirty="0">
              <a:solidFill>
                <a:srgbClr val="0F0F0F"/>
              </a:solidFill>
              <a:latin typeface="Söhne"/>
            </a:endParaRPr>
          </a:p>
          <a:p>
            <a:pPr marL="12700" marR="294005" algn="l" rtl="0">
              <a:lnSpc>
                <a:spcPct val="109900"/>
              </a:lnSpc>
              <a:spcBef>
                <a:spcPts val="95"/>
              </a:spcBef>
            </a:pPr>
            <a:endParaRPr lang="en-GB" b="0" i="0" dirty="0">
              <a:solidFill>
                <a:srgbClr val="161719"/>
              </a:solidFill>
              <a:effectLst/>
              <a:latin typeface="+mn-lt"/>
            </a:endParaRPr>
          </a:p>
        </p:txBody>
      </p:sp>
      <p:pic>
        <p:nvPicPr>
          <p:cNvPr id="6" name="Picture 5" descr="A key and computer icons&#10;&#10;Description automatically generated with medium confidence">
            <a:extLst>
              <a:ext uri="{FF2B5EF4-FFF2-40B4-BE49-F238E27FC236}">
                <a16:creationId xmlns:a16="http://schemas.microsoft.com/office/drawing/2014/main" id="{CE7FEC54-C0A1-3325-A394-818AF0733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099" y="3317828"/>
            <a:ext cx="6019800" cy="2851150"/>
          </a:xfrm>
          <a:prstGeom prst="rect">
            <a:avLst/>
          </a:prstGeom>
        </p:spPr>
      </p:pic>
    </p:spTree>
    <p:extLst>
      <p:ext uri="{BB962C8B-B14F-4D97-AF65-F5344CB8AC3E}">
        <p14:creationId xmlns:p14="http://schemas.microsoft.com/office/powerpoint/2010/main" val="2126969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492443"/>
          </a:xfrm>
        </p:spPr>
        <p:txBody>
          <a:bodyPr/>
          <a:lstStyle/>
          <a:p>
            <a:r>
              <a:rPr lang="en-GB" sz="3200" dirty="0"/>
              <a:t>Comparison of Access Control Models</a:t>
            </a:r>
            <a:endParaRPr lang="en-GB" dirty="0"/>
          </a:p>
        </p:txBody>
      </p:sp>
      <p:sp>
        <p:nvSpPr>
          <p:cNvPr id="3" name="Text Placeholder 2"/>
          <p:cNvSpPr>
            <a:spLocks noGrp="1"/>
          </p:cNvSpPr>
          <p:nvPr>
            <p:ph type="body" idx="1"/>
          </p:nvPr>
        </p:nvSpPr>
        <p:spPr>
          <a:xfrm>
            <a:off x="393472" y="1281180"/>
            <a:ext cx="9055328" cy="1224118"/>
          </a:xfrm>
        </p:spPr>
        <p:txBody>
          <a:bodyPr/>
          <a:lstStyle/>
          <a:p>
            <a:pPr marL="12700" marR="294005" algn="l" rtl="0">
              <a:lnSpc>
                <a:spcPct val="109900"/>
              </a:lnSpc>
              <a:spcBef>
                <a:spcPts val="95"/>
              </a:spcBef>
            </a:pPr>
            <a:endParaRPr lang="en-GB" dirty="0">
              <a:solidFill>
                <a:srgbClr val="0F0F0F"/>
              </a:solidFill>
              <a:latin typeface="Söhne"/>
            </a:endParaRPr>
          </a:p>
          <a:p>
            <a:pPr marL="12700" marR="294005" algn="l" rtl="0">
              <a:lnSpc>
                <a:spcPct val="109900"/>
              </a:lnSpc>
              <a:spcBef>
                <a:spcPts val="95"/>
              </a:spcBef>
            </a:pPr>
            <a:endParaRPr lang="en-GB" dirty="0">
              <a:solidFill>
                <a:srgbClr val="0F0F0F"/>
              </a:solidFill>
              <a:latin typeface="Söhne"/>
            </a:endParaRPr>
          </a:p>
          <a:p>
            <a:pPr marL="12700" marR="294005" algn="l" rtl="0">
              <a:lnSpc>
                <a:spcPct val="109900"/>
              </a:lnSpc>
              <a:spcBef>
                <a:spcPts val="95"/>
              </a:spcBef>
            </a:pPr>
            <a:endParaRPr lang="en-GB" b="0" i="0" dirty="0">
              <a:solidFill>
                <a:srgbClr val="161719"/>
              </a:solidFill>
              <a:effectLst/>
              <a:latin typeface="+mn-lt"/>
            </a:endParaRPr>
          </a:p>
        </p:txBody>
      </p:sp>
      <p:pic>
        <p:nvPicPr>
          <p:cNvPr id="5" name="Picture 4" descr="A table with text on it&#10;&#10;Description automatically generated">
            <a:extLst>
              <a:ext uri="{FF2B5EF4-FFF2-40B4-BE49-F238E27FC236}">
                <a16:creationId xmlns:a16="http://schemas.microsoft.com/office/drawing/2014/main" id="{76AE16E2-76A6-6030-6DFA-8882E181C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1011240"/>
            <a:ext cx="7772400" cy="5259565"/>
          </a:xfrm>
          <a:prstGeom prst="rect">
            <a:avLst/>
          </a:prstGeom>
        </p:spPr>
      </p:pic>
    </p:spTree>
    <p:extLst>
      <p:ext uri="{BB962C8B-B14F-4D97-AF65-F5344CB8AC3E}">
        <p14:creationId xmlns:p14="http://schemas.microsoft.com/office/powerpoint/2010/main" val="522937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lang="en-GB" b="1" dirty="0"/>
              <a:t>Start</a:t>
            </a:r>
            <a:endParaRPr lang="en-GB" dirty="0"/>
          </a:p>
        </p:txBody>
      </p:sp>
      <p:sp>
        <p:nvSpPr>
          <p:cNvPr id="11" name="Text Placeholder 2"/>
          <p:cNvSpPr>
            <a:spLocks noGrp="1"/>
          </p:cNvSpPr>
          <p:nvPr>
            <p:ph sz="half" idx="2"/>
          </p:nvPr>
        </p:nvSpPr>
        <p:spPr>
          <a:xfrm>
            <a:off x="228600" y="1417320"/>
            <a:ext cx="8915400" cy="4526280"/>
          </a:xfrm>
        </p:spPr>
        <p:txBody>
          <a:bodyPr wrap="square">
            <a:normAutofit/>
          </a:bodyPr>
          <a:lstStyle/>
          <a:p>
            <a:r>
              <a:rPr lang="en-GB" b="1" dirty="0"/>
              <a:t>Can you see the photos and guess the topic of today's lesson?</a:t>
            </a:r>
          </a:p>
          <a:p>
            <a:endParaRPr lang="en-GB" b="1" dirty="0">
              <a:ln>
                <a:solidFill>
                  <a:schemeClr val="tx1"/>
                </a:solidFill>
              </a:ln>
            </a:endParaRPr>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r>
              <a:rPr lang="en-GB" sz="36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 Risk Assessment</a:t>
            </a:r>
          </a:p>
        </p:txBody>
      </p:sp>
      <p:pic>
        <p:nvPicPr>
          <p:cNvPr id="5" name="Picture 4" descr="A person writing on a paper&#10;&#10;Description automatically generated">
            <a:extLst>
              <a:ext uri="{FF2B5EF4-FFF2-40B4-BE49-F238E27FC236}">
                <a16:creationId xmlns:a16="http://schemas.microsoft.com/office/drawing/2014/main" id="{9286904B-583B-FED9-301A-4C4ADB50B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2018267"/>
            <a:ext cx="4779161" cy="35443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216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wipe(down)">
                                      <p:cBhvr>
                                        <p:cTn id="7" dur="580">
                                          <p:stCondLst>
                                            <p:cond delay="0"/>
                                          </p:stCondLst>
                                        </p:cTn>
                                        <p:tgtEl>
                                          <p:spTgt spid="11">
                                            <p:txEl>
                                              <p:pRg st="5" end="5"/>
                                            </p:txEl>
                                          </p:spTgt>
                                        </p:tgtEl>
                                      </p:cBhvr>
                                    </p:animEffect>
                                    <p:anim calcmode="lin" valueType="num">
                                      <p:cBhvr>
                                        <p:cTn id="8" dur="1822" tmFilter="0,0; 0.14,0.36; 0.43,0.73; 0.71,0.91; 1.0,1.0">
                                          <p:stCondLst>
                                            <p:cond delay="0"/>
                                          </p:stCondLst>
                                        </p:cTn>
                                        <p:tgtEl>
                                          <p:spTgt spid="11">
                                            <p:txEl>
                                              <p:pRg st="5" end="5"/>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xEl>
                                              <p:pRg st="5" end="5"/>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xEl>
                                              <p:pRg st="5" end="5"/>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xEl>
                                              <p:pRg st="5" end="5"/>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xEl>
                                              <p:pRg st="5" end="5"/>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xEl>
                                              <p:pRg st="5" end="5"/>
                                            </p:txEl>
                                          </p:spTgt>
                                        </p:tgtEl>
                                      </p:cBhvr>
                                      <p:to x="100000" y="60000"/>
                                    </p:animScale>
                                    <p:animScale>
                                      <p:cBhvr>
                                        <p:cTn id="14" dur="166" decel="50000">
                                          <p:stCondLst>
                                            <p:cond delay="676"/>
                                          </p:stCondLst>
                                        </p:cTn>
                                        <p:tgtEl>
                                          <p:spTgt spid="11">
                                            <p:txEl>
                                              <p:pRg st="5" end="5"/>
                                            </p:txEl>
                                          </p:spTgt>
                                        </p:tgtEl>
                                      </p:cBhvr>
                                      <p:to x="100000" y="100000"/>
                                    </p:animScale>
                                    <p:animScale>
                                      <p:cBhvr>
                                        <p:cTn id="15" dur="26">
                                          <p:stCondLst>
                                            <p:cond delay="1312"/>
                                          </p:stCondLst>
                                        </p:cTn>
                                        <p:tgtEl>
                                          <p:spTgt spid="11">
                                            <p:txEl>
                                              <p:pRg st="5" end="5"/>
                                            </p:txEl>
                                          </p:spTgt>
                                        </p:tgtEl>
                                      </p:cBhvr>
                                      <p:to x="100000" y="80000"/>
                                    </p:animScale>
                                    <p:animScale>
                                      <p:cBhvr>
                                        <p:cTn id="16" dur="166" decel="50000">
                                          <p:stCondLst>
                                            <p:cond delay="1338"/>
                                          </p:stCondLst>
                                        </p:cTn>
                                        <p:tgtEl>
                                          <p:spTgt spid="11">
                                            <p:txEl>
                                              <p:pRg st="5" end="5"/>
                                            </p:txEl>
                                          </p:spTgt>
                                        </p:tgtEl>
                                      </p:cBhvr>
                                      <p:to x="100000" y="100000"/>
                                    </p:animScale>
                                    <p:animScale>
                                      <p:cBhvr>
                                        <p:cTn id="17" dur="26">
                                          <p:stCondLst>
                                            <p:cond delay="1642"/>
                                          </p:stCondLst>
                                        </p:cTn>
                                        <p:tgtEl>
                                          <p:spTgt spid="11">
                                            <p:txEl>
                                              <p:pRg st="5" end="5"/>
                                            </p:txEl>
                                          </p:spTgt>
                                        </p:tgtEl>
                                      </p:cBhvr>
                                      <p:to x="100000" y="90000"/>
                                    </p:animScale>
                                    <p:animScale>
                                      <p:cBhvr>
                                        <p:cTn id="18" dur="166" decel="50000">
                                          <p:stCondLst>
                                            <p:cond delay="1668"/>
                                          </p:stCondLst>
                                        </p:cTn>
                                        <p:tgtEl>
                                          <p:spTgt spid="11">
                                            <p:txEl>
                                              <p:pRg st="5" end="5"/>
                                            </p:txEl>
                                          </p:spTgt>
                                        </p:tgtEl>
                                      </p:cBhvr>
                                      <p:to x="100000" y="100000"/>
                                    </p:animScale>
                                    <p:animScale>
                                      <p:cBhvr>
                                        <p:cTn id="19" dur="26">
                                          <p:stCondLst>
                                            <p:cond delay="1808"/>
                                          </p:stCondLst>
                                        </p:cTn>
                                        <p:tgtEl>
                                          <p:spTgt spid="11">
                                            <p:txEl>
                                              <p:pRg st="5" end="5"/>
                                            </p:txEl>
                                          </p:spTgt>
                                        </p:tgtEl>
                                      </p:cBhvr>
                                      <p:to x="100000" y="95000"/>
                                    </p:animScale>
                                    <p:animScale>
                                      <p:cBhvr>
                                        <p:cTn id="20" dur="166" decel="50000">
                                          <p:stCondLst>
                                            <p:cond delay="1834"/>
                                          </p:stCondLst>
                                        </p:cTn>
                                        <p:tgtEl>
                                          <p:spTgt spid="11">
                                            <p:txEl>
                                              <p:pRg st="5" end="5"/>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965" y="152400"/>
            <a:ext cx="8339124" cy="677108"/>
          </a:xfrm>
        </p:spPr>
        <p:txBody>
          <a:bodyPr/>
          <a:lstStyle/>
          <a:p>
            <a:r>
              <a:rPr lang="en-GB" dirty="0"/>
              <a:t>Activity </a:t>
            </a:r>
          </a:p>
        </p:txBody>
      </p:sp>
      <p:sp>
        <p:nvSpPr>
          <p:cNvPr id="3" name="Text Placeholder 2"/>
          <p:cNvSpPr>
            <a:spLocks noGrp="1"/>
          </p:cNvSpPr>
          <p:nvPr>
            <p:ph type="body" idx="1"/>
          </p:nvPr>
        </p:nvSpPr>
        <p:spPr>
          <a:xfrm>
            <a:off x="564700" y="552409"/>
            <a:ext cx="8596090" cy="2941511"/>
          </a:xfrm>
        </p:spPr>
        <p:txBody>
          <a:bodyPr/>
          <a:lstStyle/>
          <a:p>
            <a:endParaRPr lang="en-GB" spc="-10" dirty="0"/>
          </a:p>
          <a:p>
            <a:endParaRPr lang="en-GB" spc="-10" dirty="0"/>
          </a:p>
          <a:p>
            <a:pPr marL="12065" marR="5080">
              <a:lnSpc>
                <a:spcPts val="3020"/>
              </a:lnSpc>
              <a:spcBef>
                <a:spcPts val="850"/>
              </a:spcBef>
              <a:tabLst>
                <a:tab pos="266065" algn="l"/>
              </a:tabLst>
            </a:pPr>
            <a:endParaRPr lang="en-GB" spc="-10" dirty="0"/>
          </a:p>
          <a:p>
            <a:pPr marL="12065" marR="5080">
              <a:lnSpc>
                <a:spcPts val="3020"/>
              </a:lnSpc>
              <a:spcBef>
                <a:spcPts val="850"/>
              </a:spcBef>
              <a:tabLst>
                <a:tab pos="266065" algn="l"/>
              </a:tabLst>
            </a:pPr>
            <a:r>
              <a:rPr lang="en-GB" sz="3600" b="1" i="0" dirty="0">
                <a:solidFill>
                  <a:srgbClr val="00B050"/>
                </a:solidFill>
                <a:effectLst/>
                <a:latin typeface="Rubik"/>
              </a:rPr>
              <a:t>Agree</a:t>
            </a:r>
            <a:r>
              <a:rPr lang="en-GB" sz="3600" b="1" i="0" dirty="0">
                <a:effectLst/>
                <a:latin typeface="Rubik"/>
              </a:rPr>
              <a:t> or </a:t>
            </a:r>
            <a:r>
              <a:rPr lang="en-GB" sz="3600" b="1" i="0" dirty="0">
                <a:solidFill>
                  <a:srgbClr val="FF0000"/>
                </a:solidFill>
                <a:effectLst/>
                <a:latin typeface="Rubik"/>
              </a:rPr>
              <a:t>disagree </a:t>
            </a:r>
            <a:r>
              <a:rPr lang="en-GB" sz="3600" b="1" i="0" dirty="0">
                <a:effectLst/>
                <a:latin typeface="Rubik"/>
              </a:rPr>
              <a:t>with information security statements.</a:t>
            </a:r>
            <a:endParaRPr lang="en-GB" sz="3600" dirty="0">
              <a:latin typeface="Calibri"/>
              <a:cs typeface="Calibri"/>
            </a:endParaRPr>
          </a:p>
          <a:p>
            <a:pPr marL="12700" marR="294005" algn="l" rtl="0">
              <a:lnSpc>
                <a:spcPct val="109900"/>
              </a:lnSpc>
              <a:spcBef>
                <a:spcPts val="95"/>
              </a:spcBef>
            </a:pPr>
            <a:endParaRPr lang="en-GB" sz="2400" dirty="0">
              <a:latin typeface="Calibri"/>
              <a:cs typeface="Calibri"/>
            </a:endParaRPr>
          </a:p>
          <a:p>
            <a:pPr marL="12700" marR="294005" algn="l" rtl="0">
              <a:lnSpc>
                <a:spcPct val="109900"/>
              </a:lnSpc>
              <a:spcBef>
                <a:spcPts val="95"/>
              </a:spcBef>
            </a:pPr>
            <a:endParaRPr lang="en-GB" b="0" i="0" dirty="0">
              <a:effectLst/>
              <a:latin typeface="+mn-lt"/>
            </a:endParaRPr>
          </a:p>
        </p:txBody>
      </p:sp>
      <p:pic>
        <p:nvPicPr>
          <p:cNvPr id="5" name="Picture 4" descr="A green and red signposts with white text&#10;&#10;Description automatically generated">
            <a:extLst>
              <a:ext uri="{FF2B5EF4-FFF2-40B4-BE49-F238E27FC236}">
                <a16:creationId xmlns:a16="http://schemas.microsoft.com/office/drawing/2014/main" id="{85AB36C9-D911-E3B9-D65D-7B555AB41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832100"/>
            <a:ext cx="4953000" cy="3263900"/>
          </a:xfrm>
          <a:prstGeom prst="rect">
            <a:avLst/>
          </a:prstGeom>
        </p:spPr>
      </p:pic>
    </p:spTree>
    <p:extLst>
      <p:ext uri="{BB962C8B-B14F-4D97-AF65-F5344CB8AC3E}">
        <p14:creationId xmlns:p14="http://schemas.microsoft.com/office/powerpoint/2010/main" val="1301312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0E43-6C05-E06E-21A9-939C24EFBB24}"/>
              </a:ext>
            </a:extLst>
          </p:cNvPr>
          <p:cNvSpPr>
            <a:spLocks noGrp="1"/>
          </p:cNvSpPr>
          <p:nvPr>
            <p:ph type="title"/>
          </p:nvPr>
        </p:nvSpPr>
        <p:spPr>
          <a:xfrm>
            <a:off x="402437" y="426465"/>
            <a:ext cx="8339124" cy="553998"/>
          </a:xfrm>
        </p:spPr>
        <p:txBody>
          <a:bodyPr/>
          <a:lstStyle/>
          <a:p>
            <a:pPr algn="l"/>
            <a:r>
              <a:rPr lang="en-GB" sz="3600" dirty="0">
                <a:latin typeface="Rubik"/>
              </a:rPr>
              <a:t>information security statements.</a:t>
            </a:r>
            <a:endParaRPr lang="en-GB" sz="1400" b="0" i="0" dirty="0">
              <a:effectLst/>
              <a:latin typeface="Söhne"/>
            </a:endParaRPr>
          </a:p>
        </p:txBody>
      </p:sp>
      <p:sp>
        <p:nvSpPr>
          <p:cNvPr id="3" name="Text Placeholder 2">
            <a:extLst>
              <a:ext uri="{FF2B5EF4-FFF2-40B4-BE49-F238E27FC236}">
                <a16:creationId xmlns:a16="http://schemas.microsoft.com/office/drawing/2014/main" id="{84FC8208-6EA4-B518-1A61-8F8567BDBEB7}"/>
              </a:ext>
            </a:extLst>
          </p:cNvPr>
          <p:cNvSpPr>
            <a:spLocks noGrp="1"/>
          </p:cNvSpPr>
          <p:nvPr>
            <p:ph type="body" idx="1"/>
          </p:nvPr>
        </p:nvSpPr>
        <p:spPr>
          <a:xfrm>
            <a:off x="166064" y="1003710"/>
            <a:ext cx="8575497" cy="6647974"/>
          </a:xfrm>
        </p:spPr>
        <p:txBody>
          <a:bodyPr/>
          <a:lstStyle/>
          <a:p>
            <a:pPr marL="285750" indent="-285750" algn="l">
              <a:buFont typeface="Wingdings" panose="05000000000000000000" pitchFamily="2" charset="2"/>
              <a:buChar char="Ø"/>
            </a:pPr>
            <a:endParaRPr lang="en-GB" sz="1600" b="0" i="0" dirty="0">
              <a:solidFill>
                <a:srgbClr val="202124"/>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“Using the same password for multiple accounts is acceptable as long as it is complex.”</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Agree / ❌ Disagree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“It’s safe to click on links in emails if they come from someone you know.”</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Agree / ❌ Disagree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“Installing antivirus software means you don’t need to worry about other security measures.”</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Agree / ❌ Disagree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“It’s okay to write your password on a sticky note if you hide it well.”</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Agree / ❌ Disagree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“Two-factor authentication (2FA) makes your account more secure.”</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Agree / ❌ Disagree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“Public Wi-Fi is always safe to use for online banking if the website is HTTPS.”</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Agree / ❌ Disagree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“You should report a suspected phishing email to your IT department.”</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Agree / ❌ Disagree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“All files downloaded from the internet are automatically safe if scanned by antivirus software.”</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 Agree / ❌ Disagree</a:t>
            </a:r>
          </a:p>
          <a:p>
            <a:pPr algn="l"/>
            <a:br>
              <a:rPr lang="en-GB" sz="1600" b="0" i="0" dirty="0">
                <a:solidFill>
                  <a:srgbClr val="202124"/>
                </a:solidFill>
                <a:effectLst/>
                <a:latin typeface="arial" panose="020B0604020202020204" pitchFamily="34" charset="0"/>
              </a:rPr>
            </a:br>
            <a:endParaRPr lang="en-GB" sz="1600" b="0" i="0" dirty="0">
              <a:solidFill>
                <a:srgbClr val="202124"/>
              </a:solidFill>
              <a:effectLst/>
              <a:latin typeface="arial" panose="020B0604020202020204" pitchFamily="34" charset="0"/>
            </a:endParaRPr>
          </a:p>
          <a:p>
            <a:pPr marL="285750" indent="-285750" algn="l">
              <a:buFont typeface="Wingdings" panose="05000000000000000000" pitchFamily="2" charset="2"/>
              <a:buChar char="Ø"/>
            </a:pPr>
            <a:endParaRPr lang="en-GB" sz="1600" b="0" i="0" dirty="0">
              <a:solidFill>
                <a:srgbClr val="202124"/>
              </a:solidFill>
              <a:effectLst/>
              <a:latin typeface="arial" panose="020B0604020202020204" pitchFamily="34" charset="0"/>
            </a:endParaRPr>
          </a:p>
          <a:p>
            <a:pPr marL="285750" indent="-285750" algn="l" rtl="0">
              <a:buFont typeface="Wingdings" panose="05000000000000000000" pitchFamily="2" charset="2"/>
              <a:buChar char="Ø"/>
            </a:pPr>
            <a:endParaRPr lang="en-GB" sz="1600" b="0" i="0" dirty="0">
              <a:solidFill>
                <a:srgbClr val="374151"/>
              </a:solidFill>
              <a:effectLst/>
              <a:latin typeface="Söhne"/>
            </a:endParaRPr>
          </a:p>
          <a:p>
            <a:pPr marL="285750" indent="-285750" algn="l" rtl="0">
              <a:buFont typeface="Wingdings" panose="05000000000000000000" pitchFamily="2" charset="2"/>
              <a:buChar char="Ø"/>
            </a:pPr>
            <a:endParaRPr lang="en-GB" sz="1600" dirty="0">
              <a:solidFill>
                <a:srgbClr val="374151"/>
              </a:solidFill>
              <a:latin typeface="Söhne"/>
            </a:endParaRPr>
          </a:p>
          <a:p>
            <a:pPr marL="285750" indent="-285750" algn="l" rtl="0">
              <a:buFont typeface="Wingdings" panose="05000000000000000000" pitchFamily="2" charset="2"/>
              <a:buChar char="Ø"/>
            </a:pPr>
            <a:endParaRPr lang="en-GB" sz="1600" dirty="0">
              <a:solidFill>
                <a:srgbClr val="374151"/>
              </a:solidFill>
              <a:latin typeface="Söhne"/>
            </a:endParaRPr>
          </a:p>
          <a:p>
            <a:pPr marL="285750" indent="-285750" algn="l" rtl="0">
              <a:buFont typeface="Wingdings" panose="05000000000000000000" pitchFamily="2" charset="2"/>
              <a:buChar char="Ø"/>
            </a:pPr>
            <a:endParaRPr lang="en-US" sz="1600" dirty="0"/>
          </a:p>
        </p:txBody>
      </p:sp>
      <p:sp>
        <p:nvSpPr>
          <p:cNvPr id="6" name="Rectangle 2">
            <a:extLst>
              <a:ext uri="{FF2B5EF4-FFF2-40B4-BE49-F238E27FC236}">
                <a16:creationId xmlns:a16="http://schemas.microsoft.com/office/drawing/2014/main" id="{64D932EF-A0C3-3D2F-121C-1EDA39F33958}"/>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17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47A42-BA42-90CC-C9D2-570012F83E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89E54-4A30-40C3-833F-748B9DBB7B30}"/>
              </a:ext>
            </a:extLst>
          </p:cNvPr>
          <p:cNvSpPr>
            <a:spLocks noGrp="1"/>
          </p:cNvSpPr>
          <p:nvPr>
            <p:ph type="title"/>
          </p:nvPr>
        </p:nvSpPr>
        <p:spPr>
          <a:xfrm>
            <a:off x="402437" y="426465"/>
            <a:ext cx="8339124" cy="553998"/>
          </a:xfrm>
        </p:spPr>
        <p:txBody>
          <a:bodyPr/>
          <a:lstStyle/>
          <a:p>
            <a:pPr algn="l"/>
            <a:r>
              <a:rPr lang="en-GB" sz="3600" i="0" dirty="0">
                <a:effectLst/>
                <a:latin typeface="Söhne"/>
              </a:rPr>
              <a:t>Phishing Attacks</a:t>
            </a:r>
            <a:endParaRPr lang="en-GB" sz="1400" b="0" i="0" dirty="0">
              <a:effectLst/>
              <a:latin typeface="Söhne"/>
            </a:endParaRPr>
          </a:p>
        </p:txBody>
      </p:sp>
      <p:sp>
        <p:nvSpPr>
          <p:cNvPr id="3" name="Text Placeholder 2">
            <a:extLst>
              <a:ext uri="{FF2B5EF4-FFF2-40B4-BE49-F238E27FC236}">
                <a16:creationId xmlns:a16="http://schemas.microsoft.com/office/drawing/2014/main" id="{95773FD4-4F0A-8B35-AC8A-CD7133975889}"/>
              </a:ext>
            </a:extLst>
          </p:cNvPr>
          <p:cNvSpPr>
            <a:spLocks noGrp="1"/>
          </p:cNvSpPr>
          <p:nvPr>
            <p:ph type="body" idx="1"/>
          </p:nvPr>
        </p:nvSpPr>
        <p:spPr>
          <a:xfrm>
            <a:off x="166064" y="1003710"/>
            <a:ext cx="8575497" cy="4801314"/>
          </a:xfrm>
        </p:spPr>
        <p:txBody>
          <a:bodyPr/>
          <a:lstStyle/>
          <a:p>
            <a:pPr algn="l"/>
            <a:r>
              <a:rPr lang="en-GB" dirty="0">
                <a:solidFill>
                  <a:srgbClr val="0F0F0F"/>
                </a:solidFill>
                <a:latin typeface="Söhne"/>
              </a:rPr>
              <a:t>Phishing attacks are social engineering attacks that trick users into an attempt to steal sensitive information such as login credentials, credit card numbers, or personal data.</a:t>
            </a:r>
          </a:p>
          <a:p>
            <a:pPr marL="342900" indent="-342900" algn="l">
              <a:buFont typeface="Wingdings" pitchFamily="2" charset="2"/>
              <a:buChar char="Ø"/>
            </a:pPr>
            <a:r>
              <a:rPr lang="en-GB" dirty="0">
                <a:solidFill>
                  <a:srgbClr val="0F0F0F"/>
                </a:solidFill>
                <a:latin typeface="Söhne"/>
              </a:rPr>
              <a:t> These attacks often come in the form of emails or text messages or voice call.</a:t>
            </a:r>
          </a:p>
          <a:p>
            <a:pPr marL="342900" indent="-342900" algn="l" rtl="0">
              <a:buFont typeface="Wingdings" pitchFamily="2" charset="2"/>
              <a:buChar char="Ø"/>
            </a:pPr>
            <a:endParaRPr lang="en-GB" dirty="0">
              <a:solidFill>
                <a:srgbClr val="374151"/>
              </a:solidFill>
              <a:latin typeface="Söhne"/>
            </a:endParaRPr>
          </a:p>
          <a:p>
            <a:pPr marL="342900" indent="-342900" algn="l" rtl="0">
              <a:buFont typeface="Wingdings" pitchFamily="2" charset="2"/>
              <a:buChar char="Ø"/>
            </a:pPr>
            <a:r>
              <a:rPr lang="en-GB" dirty="0"/>
              <a:t>Prevention can be by </a:t>
            </a:r>
            <a:r>
              <a:rPr lang="en-GB" b="0" i="0" dirty="0">
                <a:effectLst/>
                <a:latin typeface="Google Sans"/>
              </a:rPr>
              <a:t>avoiding clicking links, never giving </a:t>
            </a:r>
            <a:r>
              <a:rPr lang="en-GB" sz="2400" kern="1200" spc="-10" dirty="0">
                <a:latin typeface="Calibri"/>
                <a:cs typeface="Calibri"/>
              </a:rPr>
              <a:t>sensitive</a:t>
            </a:r>
            <a:r>
              <a:rPr lang="en-GB" b="0" i="0" dirty="0">
                <a:effectLst/>
                <a:latin typeface="Google Sans"/>
              </a:rPr>
              <a:t> information via phone not replay  an unsecured </a:t>
            </a:r>
            <a:r>
              <a:rPr lang="en-GB" sz="2400" kern="1200" spc="-10" dirty="0">
                <a:latin typeface="Calibri"/>
                <a:cs typeface="Calibri"/>
              </a:rPr>
              <a:t>text messages.</a:t>
            </a:r>
            <a:br>
              <a:rPr lang="en-GB" b="0" i="0" dirty="0">
                <a:solidFill>
                  <a:srgbClr val="202124"/>
                </a:solidFill>
                <a:effectLst/>
                <a:latin typeface="arial" panose="020B0604020202020204" pitchFamily="34" charset="0"/>
              </a:rPr>
            </a:br>
            <a:endParaRPr lang="en-GB" b="0" i="0" dirty="0">
              <a:solidFill>
                <a:srgbClr val="202124"/>
              </a:solidFill>
              <a:effectLst/>
              <a:latin typeface="arial" panose="020B0604020202020204" pitchFamily="34" charset="0"/>
            </a:endParaRPr>
          </a:p>
          <a:p>
            <a:pPr marL="0" algn="l" rtl="0"/>
            <a:endParaRPr lang="en-GB" b="0" i="0" dirty="0">
              <a:solidFill>
                <a:srgbClr val="374151"/>
              </a:solidFill>
              <a:effectLst/>
              <a:latin typeface="Söhne"/>
            </a:endParaRPr>
          </a:p>
          <a:p>
            <a:pPr marL="0" algn="l" rtl="0"/>
            <a:endParaRPr lang="en-GB" dirty="0">
              <a:solidFill>
                <a:srgbClr val="374151"/>
              </a:solidFill>
              <a:latin typeface="Söhne"/>
            </a:endParaRPr>
          </a:p>
          <a:p>
            <a:pPr marL="0" algn="l" rtl="0"/>
            <a:endParaRPr lang="en-GB" dirty="0">
              <a:solidFill>
                <a:srgbClr val="374151"/>
              </a:solidFill>
              <a:latin typeface="Söhne"/>
            </a:endParaRPr>
          </a:p>
          <a:p>
            <a:pPr marL="0" algn="l" rtl="0"/>
            <a:endParaRPr lang="en-US" dirty="0"/>
          </a:p>
        </p:txBody>
      </p:sp>
      <p:pic>
        <p:nvPicPr>
          <p:cNvPr id="4" name="Picture 3" descr="A red square on a fishing hook&#10;&#10;Description automatically generated">
            <a:extLst>
              <a:ext uri="{FF2B5EF4-FFF2-40B4-BE49-F238E27FC236}">
                <a16:creationId xmlns:a16="http://schemas.microsoft.com/office/drawing/2014/main" id="{9F65F202-8964-1050-793A-CFDBA2EB2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962400"/>
            <a:ext cx="3733800" cy="2249490"/>
          </a:xfrm>
          <a:prstGeom prst="rect">
            <a:avLst/>
          </a:prstGeom>
        </p:spPr>
      </p:pic>
    </p:spTree>
    <p:extLst>
      <p:ext uri="{BB962C8B-B14F-4D97-AF65-F5344CB8AC3E}">
        <p14:creationId xmlns:p14="http://schemas.microsoft.com/office/powerpoint/2010/main" val="1153762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0E43-6C05-E06E-21A9-939C24EFBB24}"/>
              </a:ext>
            </a:extLst>
          </p:cNvPr>
          <p:cNvSpPr>
            <a:spLocks noGrp="1"/>
          </p:cNvSpPr>
          <p:nvPr>
            <p:ph type="title"/>
          </p:nvPr>
        </p:nvSpPr>
        <p:spPr>
          <a:xfrm>
            <a:off x="402437" y="426465"/>
            <a:ext cx="8339124" cy="553998"/>
          </a:xfrm>
        </p:spPr>
        <p:txBody>
          <a:bodyPr/>
          <a:lstStyle/>
          <a:p>
            <a:pPr algn="l"/>
            <a:r>
              <a:rPr lang="en-GB" sz="3600" i="0" dirty="0">
                <a:effectLst/>
                <a:latin typeface="Söhne"/>
              </a:rPr>
              <a:t> How Phishing Attacks </a:t>
            </a:r>
            <a:r>
              <a:rPr lang="en-GB" sz="3600" dirty="0">
                <a:latin typeface="Söhne"/>
              </a:rPr>
              <a:t>W</a:t>
            </a:r>
            <a:r>
              <a:rPr lang="en-GB" sz="3600" i="0" dirty="0">
                <a:effectLst/>
                <a:latin typeface="Söhne"/>
              </a:rPr>
              <a:t>ork</a:t>
            </a:r>
            <a:endParaRPr lang="en-GB" sz="1400" b="0" i="0" dirty="0">
              <a:effectLst/>
              <a:latin typeface="Söhne"/>
            </a:endParaRPr>
          </a:p>
        </p:txBody>
      </p:sp>
      <p:sp>
        <p:nvSpPr>
          <p:cNvPr id="3" name="Text Placeholder 2">
            <a:extLst>
              <a:ext uri="{FF2B5EF4-FFF2-40B4-BE49-F238E27FC236}">
                <a16:creationId xmlns:a16="http://schemas.microsoft.com/office/drawing/2014/main" id="{84FC8208-6EA4-B518-1A61-8F8567BDBEB7}"/>
              </a:ext>
            </a:extLst>
          </p:cNvPr>
          <p:cNvSpPr>
            <a:spLocks noGrp="1"/>
          </p:cNvSpPr>
          <p:nvPr>
            <p:ph type="body" idx="1"/>
          </p:nvPr>
        </p:nvSpPr>
        <p:spPr>
          <a:xfrm>
            <a:off x="284251" y="1339036"/>
            <a:ext cx="8575497" cy="2215991"/>
          </a:xfrm>
        </p:spPr>
        <p:txBody>
          <a:bodyPr/>
          <a:lstStyle/>
          <a:p>
            <a:pPr marL="342900" indent="-342900" algn="l">
              <a:buFont typeface="Wingdings" pitchFamily="2" charset="2"/>
              <a:buChar char="v"/>
            </a:pPr>
            <a:endParaRPr lang="en-GB" b="0" i="0" dirty="0">
              <a:solidFill>
                <a:srgbClr val="0F0F0F"/>
              </a:solidFill>
              <a:effectLst/>
              <a:latin typeface="Söhne"/>
            </a:endParaRPr>
          </a:p>
          <a:p>
            <a:pPr marL="342900" indent="-342900" algn="l" rtl="0">
              <a:buFont typeface="Wingdings" pitchFamily="2" charset="2"/>
              <a:buChar char="Ø"/>
            </a:pPr>
            <a:endParaRPr lang="en-GB" dirty="0">
              <a:solidFill>
                <a:srgbClr val="374151"/>
              </a:solidFill>
              <a:latin typeface="Söhne"/>
            </a:endParaRPr>
          </a:p>
          <a:p>
            <a:pPr marL="0" algn="l" rtl="0"/>
            <a:endParaRPr lang="en-GB" b="0" i="0" dirty="0">
              <a:solidFill>
                <a:srgbClr val="374151"/>
              </a:solidFill>
              <a:effectLst/>
              <a:latin typeface="Söhne"/>
            </a:endParaRPr>
          </a:p>
          <a:p>
            <a:pPr marL="0" algn="l" rtl="0"/>
            <a:endParaRPr lang="en-GB" dirty="0">
              <a:solidFill>
                <a:srgbClr val="374151"/>
              </a:solidFill>
              <a:latin typeface="Söhne"/>
            </a:endParaRPr>
          </a:p>
          <a:p>
            <a:pPr marL="0" algn="l" rtl="0"/>
            <a:endParaRPr lang="en-GB" dirty="0">
              <a:solidFill>
                <a:srgbClr val="374151"/>
              </a:solidFill>
              <a:latin typeface="Söhne"/>
            </a:endParaRPr>
          </a:p>
          <a:p>
            <a:pPr marL="0" algn="l" rtl="0"/>
            <a:endParaRPr lang="en-US" dirty="0"/>
          </a:p>
        </p:txBody>
      </p:sp>
      <p:pic>
        <p:nvPicPr>
          <p:cNvPr id="5" name="Picture 4" descr="A diagram of a computer network&#10;&#10;Description automatically generated">
            <a:extLst>
              <a:ext uri="{FF2B5EF4-FFF2-40B4-BE49-F238E27FC236}">
                <a16:creationId xmlns:a16="http://schemas.microsoft.com/office/drawing/2014/main" id="{5E967E4B-7C23-0CC1-B0C3-DBD81A900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 y="1123950"/>
            <a:ext cx="8208161" cy="5048250"/>
          </a:xfrm>
          <a:prstGeom prst="rect">
            <a:avLst/>
          </a:prstGeom>
        </p:spPr>
      </p:pic>
    </p:spTree>
    <p:extLst>
      <p:ext uri="{BB962C8B-B14F-4D97-AF65-F5344CB8AC3E}">
        <p14:creationId xmlns:p14="http://schemas.microsoft.com/office/powerpoint/2010/main" val="867431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0E43-6C05-E06E-21A9-939C24EFBB24}"/>
              </a:ext>
            </a:extLst>
          </p:cNvPr>
          <p:cNvSpPr>
            <a:spLocks noGrp="1"/>
          </p:cNvSpPr>
          <p:nvPr>
            <p:ph type="title"/>
          </p:nvPr>
        </p:nvSpPr>
        <p:spPr>
          <a:xfrm>
            <a:off x="402437" y="426465"/>
            <a:ext cx="8339124" cy="553998"/>
          </a:xfrm>
        </p:spPr>
        <p:txBody>
          <a:bodyPr/>
          <a:lstStyle/>
          <a:p>
            <a:pPr algn="l"/>
            <a:r>
              <a:rPr lang="en-GB" sz="3600" i="0" dirty="0">
                <a:effectLst/>
                <a:latin typeface="Söhne"/>
              </a:rPr>
              <a:t>Phishing Using Email </a:t>
            </a:r>
            <a:endParaRPr lang="en-GB" sz="1400" b="0" i="0" dirty="0">
              <a:effectLst/>
              <a:latin typeface="Söhne"/>
            </a:endParaRPr>
          </a:p>
        </p:txBody>
      </p:sp>
      <p:sp>
        <p:nvSpPr>
          <p:cNvPr id="3" name="Text Placeholder 2">
            <a:extLst>
              <a:ext uri="{FF2B5EF4-FFF2-40B4-BE49-F238E27FC236}">
                <a16:creationId xmlns:a16="http://schemas.microsoft.com/office/drawing/2014/main" id="{84FC8208-6EA4-B518-1A61-8F8567BDBEB7}"/>
              </a:ext>
            </a:extLst>
          </p:cNvPr>
          <p:cNvSpPr>
            <a:spLocks noGrp="1"/>
          </p:cNvSpPr>
          <p:nvPr>
            <p:ph type="body" idx="1"/>
          </p:nvPr>
        </p:nvSpPr>
        <p:spPr>
          <a:xfrm>
            <a:off x="284251" y="1339036"/>
            <a:ext cx="8575497" cy="2215991"/>
          </a:xfrm>
        </p:spPr>
        <p:txBody>
          <a:bodyPr/>
          <a:lstStyle/>
          <a:p>
            <a:pPr algn="l"/>
            <a:endParaRPr lang="en-GB" b="0" i="0" dirty="0">
              <a:solidFill>
                <a:srgbClr val="0F0F0F"/>
              </a:solidFill>
              <a:effectLst/>
              <a:latin typeface="Söhne"/>
            </a:endParaRPr>
          </a:p>
          <a:p>
            <a:pPr marL="342900" indent="-342900" algn="l" rtl="0">
              <a:buFont typeface="Wingdings" pitchFamily="2" charset="2"/>
              <a:buChar char="Ø"/>
            </a:pPr>
            <a:endParaRPr lang="en-GB" dirty="0">
              <a:solidFill>
                <a:srgbClr val="374151"/>
              </a:solidFill>
              <a:latin typeface="Söhne"/>
            </a:endParaRPr>
          </a:p>
          <a:p>
            <a:pPr marL="0" algn="l" rtl="0"/>
            <a:endParaRPr lang="en-GB" b="0" i="0" dirty="0">
              <a:solidFill>
                <a:srgbClr val="374151"/>
              </a:solidFill>
              <a:effectLst/>
              <a:latin typeface="Söhne"/>
            </a:endParaRPr>
          </a:p>
          <a:p>
            <a:pPr marL="0" algn="l" rtl="0"/>
            <a:endParaRPr lang="en-GB" dirty="0">
              <a:solidFill>
                <a:srgbClr val="374151"/>
              </a:solidFill>
              <a:latin typeface="Söhne"/>
            </a:endParaRPr>
          </a:p>
          <a:p>
            <a:pPr marL="0" algn="l" rtl="0"/>
            <a:endParaRPr lang="en-GB" dirty="0">
              <a:solidFill>
                <a:srgbClr val="374151"/>
              </a:solidFill>
              <a:latin typeface="Söhne"/>
            </a:endParaRPr>
          </a:p>
          <a:p>
            <a:pPr marL="0" algn="l" rtl="0"/>
            <a:endParaRPr lang="en-US" dirty="0"/>
          </a:p>
        </p:txBody>
      </p:sp>
      <p:pic>
        <p:nvPicPr>
          <p:cNvPr id="6" name="Picture 5" descr="A screenshot of a chat&#10;&#10;Description automatically generated">
            <a:extLst>
              <a:ext uri="{FF2B5EF4-FFF2-40B4-BE49-F238E27FC236}">
                <a16:creationId xmlns:a16="http://schemas.microsoft.com/office/drawing/2014/main" id="{803A68A0-EA7A-170A-CEAC-3D19DED6F9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799" y="1348076"/>
            <a:ext cx="7772400" cy="4824123"/>
          </a:xfrm>
          <a:prstGeom prst="rect">
            <a:avLst/>
          </a:prstGeom>
        </p:spPr>
      </p:pic>
    </p:spTree>
    <p:extLst>
      <p:ext uri="{BB962C8B-B14F-4D97-AF65-F5344CB8AC3E}">
        <p14:creationId xmlns:p14="http://schemas.microsoft.com/office/powerpoint/2010/main" val="2349079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0E43-6C05-E06E-21A9-939C24EFBB24}"/>
              </a:ext>
            </a:extLst>
          </p:cNvPr>
          <p:cNvSpPr>
            <a:spLocks noGrp="1"/>
          </p:cNvSpPr>
          <p:nvPr>
            <p:ph type="title"/>
          </p:nvPr>
        </p:nvSpPr>
        <p:spPr>
          <a:xfrm>
            <a:off x="402437" y="426465"/>
            <a:ext cx="8339124" cy="553998"/>
          </a:xfrm>
        </p:spPr>
        <p:txBody>
          <a:bodyPr/>
          <a:lstStyle/>
          <a:p>
            <a:pPr algn="l"/>
            <a:r>
              <a:rPr lang="en-GB" sz="3600" dirty="0">
                <a:latin typeface="Söhne"/>
              </a:rPr>
              <a:t>Tips to know if this email is spam</a:t>
            </a:r>
          </a:p>
        </p:txBody>
      </p:sp>
      <p:sp>
        <p:nvSpPr>
          <p:cNvPr id="3" name="Text Placeholder 2">
            <a:extLst>
              <a:ext uri="{FF2B5EF4-FFF2-40B4-BE49-F238E27FC236}">
                <a16:creationId xmlns:a16="http://schemas.microsoft.com/office/drawing/2014/main" id="{84FC8208-6EA4-B518-1A61-8F8567BDBEB7}"/>
              </a:ext>
            </a:extLst>
          </p:cNvPr>
          <p:cNvSpPr>
            <a:spLocks noGrp="1"/>
          </p:cNvSpPr>
          <p:nvPr>
            <p:ph type="body" idx="1"/>
          </p:nvPr>
        </p:nvSpPr>
        <p:spPr>
          <a:xfrm>
            <a:off x="284251" y="1339036"/>
            <a:ext cx="8575497" cy="2215991"/>
          </a:xfrm>
        </p:spPr>
        <p:txBody>
          <a:bodyPr/>
          <a:lstStyle/>
          <a:p>
            <a:pPr algn="l"/>
            <a:endParaRPr lang="en-GB" b="0" i="0" dirty="0">
              <a:solidFill>
                <a:srgbClr val="0F0F0F"/>
              </a:solidFill>
              <a:effectLst/>
              <a:latin typeface="Söhne"/>
            </a:endParaRPr>
          </a:p>
          <a:p>
            <a:pPr marL="342900" indent="-342900" algn="l" rtl="0">
              <a:buFont typeface="Wingdings" pitchFamily="2" charset="2"/>
              <a:buChar char="Ø"/>
            </a:pPr>
            <a:endParaRPr lang="en-GB" dirty="0">
              <a:solidFill>
                <a:srgbClr val="374151"/>
              </a:solidFill>
              <a:latin typeface="Söhne"/>
            </a:endParaRPr>
          </a:p>
          <a:p>
            <a:pPr marL="0" algn="l" rtl="0"/>
            <a:endParaRPr lang="en-GB" b="0" i="0" dirty="0">
              <a:solidFill>
                <a:srgbClr val="374151"/>
              </a:solidFill>
              <a:effectLst/>
              <a:latin typeface="Söhne"/>
            </a:endParaRPr>
          </a:p>
          <a:p>
            <a:pPr marL="0" algn="l" rtl="0"/>
            <a:endParaRPr lang="en-GB" dirty="0">
              <a:solidFill>
                <a:srgbClr val="374151"/>
              </a:solidFill>
              <a:latin typeface="Söhne"/>
            </a:endParaRPr>
          </a:p>
          <a:p>
            <a:pPr marL="0" algn="l" rtl="0"/>
            <a:endParaRPr lang="en-GB" dirty="0">
              <a:solidFill>
                <a:srgbClr val="374151"/>
              </a:solidFill>
              <a:latin typeface="Söhne"/>
            </a:endParaRPr>
          </a:p>
          <a:p>
            <a:pPr marL="0" algn="l" rtl="0"/>
            <a:endParaRPr lang="en-US" dirty="0"/>
          </a:p>
        </p:txBody>
      </p:sp>
      <p:pic>
        <p:nvPicPr>
          <p:cNvPr id="5" name="Picture 4" descr="A screenshot of a chat&#10;&#10;Description automatically generated">
            <a:extLst>
              <a:ext uri="{FF2B5EF4-FFF2-40B4-BE49-F238E27FC236}">
                <a16:creationId xmlns:a16="http://schemas.microsoft.com/office/drawing/2014/main" id="{89AF1CAD-C76D-A0B8-157A-C614F26420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339036"/>
            <a:ext cx="8326348" cy="4756964"/>
          </a:xfrm>
          <a:prstGeom prst="rect">
            <a:avLst/>
          </a:prstGeom>
        </p:spPr>
      </p:pic>
    </p:spTree>
    <p:extLst>
      <p:ext uri="{BB962C8B-B14F-4D97-AF65-F5344CB8AC3E}">
        <p14:creationId xmlns:p14="http://schemas.microsoft.com/office/powerpoint/2010/main" val="3404331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0E43-6C05-E06E-21A9-939C24EFBB24}"/>
              </a:ext>
            </a:extLst>
          </p:cNvPr>
          <p:cNvSpPr>
            <a:spLocks noGrp="1"/>
          </p:cNvSpPr>
          <p:nvPr>
            <p:ph type="title"/>
          </p:nvPr>
        </p:nvSpPr>
        <p:spPr>
          <a:xfrm>
            <a:off x="402437" y="426465"/>
            <a:ext cx="8339124" cy="553998"/>
          </a:xfrm>
        </p:spPr>
        <p:txBody>
          <a:bodyPr/>
          <a:lstStyle/>
          <a:p>
            <a:pPr algn="l"/>
            <a:r>
              <a:rPr lang="en-GB" sz="3600" dirty="0">
                <a:latin typeface="Söhne"/>
              </a:rPr>
              <a:t>Tips to know if this email is spam</a:t>
            </a:r>
          </a:p>
        </p:txBody>
      </p:sp>
      <p:sp>
        <p:nvSpPr>
          <p:cNvPr id="3" name="Text Placeholder 2">
            <a:extLst>
              <a:ext uri="{FF2B5EF4-FFF2-40B4-BE49-F238E27FC236}">
                <a16:creationId xmlns:a16="http://schemas.microsoft.com/office/drawing/2014/main" id="{84FC8208-6EA4-B518-1A61-8F8567BDBEB7}"/>
              </a:ext>
            </a:extLst>
          </p:cNvPr>
          <p:cNvSpPr>
            <a:spLocks noGrp="1"/>
          </p:cNvSpPr>
          <p:nvPr>
            <p:ph type="body" idx="1"/>
          </p:nvPr>
        </p:nvSpPr>
        <p:spPr>
          <a:xfrm>
            <a:off x="284251" y="1339036"/>
            <a:ext cx="8575497" cy="2215991"/>
          </a:xfrm>
        </p:spPr>
        <p:txBody>
          <a:bodyPr/>
          <a:lstStyle/>
          <a:p>
            <a:pPr algn="l"/>
            <a:endParaRPr lang="en-GB" b="0" i="0" dirty="0">
              <a:solidFill>
                <a:srgbClr val="0F0F0F"/>
              </a:solidFill>
              <a:effectLst/>
              <a:latin typeface="Söhne"/>
            </a:endParaRPr>
          </a:p>
          <a:p>
            <a:pPr marL="342900" indent="-342900" algn="l" rtl="0">
              <a:buFont typeface="Wingdings" pitchFamily="2" charset="2"/>
              <a:buChar char="Ø"/>
            </a:pPr>
            <a:endParaRPr lang="en-GB" dirty="0">
              <a:solidFill>
                <a:srgbClr val="374151"/>
              </a:solidFill>
              <a:latin typeface="Söhne"/>
            </a:endParaRPr>
          </a:p>
          <a:p>
            <a:pPr marL="0" algn="l" rtl="0"/>
            <a:endParaRPr lang="en-GB" b="0" i="0" dirty="0">
              <a:solidFill>
                <a:srgbClr val="374151"/>
              </a:solidFill>
              <a:effectLst/>
              <a:latin typeface="Söhne"/>
            </a:endParaRPr>
          </a:p>
          <a:p>
            <a:pPr marL="0" algn="l" rtl="0"/>
            <a:endParaRPr lang="en-GB" dirty="0">
              <a:solidFill>
                <a:srgbClr val="374151"/>
              </a:solidFill>
              <a:latin typeface="Söhne"/>
            </a:endParaRPr>
          </a:p>
          <a:p>
            <a:pPr marL="0" algn="l" rtl="0"/>
            <a:endParaRPr lang="en-GB" dirty="0">
              <a:solidFill>
                <a:srgbClr val="374151"/>
              </a:solidFill>
              <a:latin typeface="Söhne"/>
            </a:endParaRPr>
          </a:p>
          <a:p>
            <a:pPr marL="0" algn="l" rtl="0"/>
            <a:endParaRPr lang="en-US" dirty="0"/>
          </a:p>
        </p:txBody>
      </p:sp>
      <p:pic>
        <p:nvPicPr>
          <p:cNvPr id="6" name="Picture 5" descr="A screenshot of a computer&#10;&#10;Description automatically generated">
            <a:extLst>
              <a:ext uri="{FF2B5EF4-FFF2-40B4-BE49-F238E27FC236}">
                <a16:creationId xmlns:a16="http://schemas.microsoft.com/office/drawing/2014/main" id="{FBFD25A7-2F5F-4094-0AC4-3FE0700481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251" y="1219200"/>
            <a:ext cx="8674309" cy="4876800"/>
          </a:xfrm>
          <a:prstGeom prst="rect">
            <a:avLst/>
          </a:prstGeom>
        </p:spPr>
      </p:pic>
    </p:spTree>
    <p:extLst>
      <p:ext uri="{BB962C8B-B14F-4D97-AF65-F5344CB8AC3E}">
        <p14:creationId xmlns:p14="http://schemas.microsoft.com/office/powerpoint/2010/main" val="1056688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0E43-6C05-E06E-21A9-939C24EFBB24}"/>
              </a:ext>
            </a:extLst>
          </p:cNvPr>
          <p:cNvSpPr>
            <a:spLocks noGrp="1"/>
          </p:cNvSpPr>
          <p:nvPr>
            <p:ph type="title"/>
          </p:nvPr>
        </p:nvSpPr>
        <p:spPr>
          <a:xfrm>
            <a:off x="402437" y="426465"/>
            <a:ext cx="8339124" cy="553998"/>
          </a:xfrm>
        </p:spPr>
        <p:txBody>
          <a:bodyPr/>
          <a:lstStyle/>
          <a:p>
            <a:pPr algn="l"/>
            <a:r>
              <a:rPr lang="en-GB" sz="3600" dirty="0">
                <a:latin typeface="Söhne"/>
              </a:rPr>
              <a:t>Tips to know if this email is spam</a:t>
            </a:r>
          </a:p>
        </p:txBody>
      </p:sp>
      <p:sp>
        <p:nvSpPr>
          <p:cNvPr id="3" name="Text Placeholder 2">
            <a:extLst>
              <a:ext uri="{FF2B5EF4-FFF2-40B4-BE49-F238E27FC236}">
                <a16:creationId xmlns:a16="http://schemas.microsoft.com/office/drawing/2014/main" id="{84FC8208-6EA4-B518-1A61-8F8567BDBEB7}"/>
              </a:ext>
            </a:extLst>
          </p:cNvPr>
          <p:cNvSpPr>
            <a:spLocks noGrp="1"/>
          </p:cNvSpPr>
          <p:nvPr>
            <p:ph type="body" idx="1"/>
          </p:nvPr>
        </p:nvSpPr>
        <p:spPr>
          <a:xfrm>
            <a:off x="284251" y="1339036"/>
            <a:ext cx="8575497" cy="2215991"/>
          </a:xfrm>
        </p:spPr>
        <p:txBody>
          <a:bodyPr/>
          <a:lstStyle/>
          <a:p>
            <a:pPr algn="l"/>
            <a:endParaRPr lang="en-GB" b="0" i="0" dirty="0">
              <a:solidFill>
                <a:srgbClr val="0F0F0F"/>
              </a:solidFill>
              <a:effectLst/>
              <a:latin typeface="Söhne"/>
            </a:endParaRPr>
          </a:p>
          <a:p>
            <a:pPr marL="342900" indent="-342900" algn="l" rtl="0">
              <a:buFont typeface="Wingdings" pitchFamily="2" charset="2"/>
              <a:buChar char="Ø"/>
            </a:pPr>
            <a:endParaRPr lang="en-GB" dirty="0">
              <a:solidFill>
                <a:srgbClr val="374151"/>
              </a:solidFill>
              <a:latin typeface="Söhne"/>
            </a:endParaRPr>
          </a:p>
          <a:p>
            <a:pPr marL="0" algn="l" rtl="0"/>
            <a:endParaRPr lang="en-GB" b="0" i="0" dirty="0">
              <a:solidFill>
                <a:srgbClr val="374151"/>
              </a:solidFill>
              <a:effectLst/>
              <a:latin typeface="Söhne"/>
            </a:endParaRPr>
          </a:p>
          <a:p>
            <a:pPr marL="0" algn="l" rtl="0"/>
            <a:endParaRPr lang="en-GB" dirty="0">
              <a:solidFill>
                <a:srgbClr val="374151"/>
              </a:solidFill>
              <a:latin typeface="Söhne"/>
            </a:endParaRPr>
          </a:p>
          <a:p>
            <a:pPr marL="0" algn="l" rtl="0"/>
            <a:endParaRPr lang="en-GB" dirty="0">
              <a:solidFill>
                <a:srgbClr val="374151"/>
              </a:solidFill>
              <a:latin typeface="Söhne"/>
            </a:endParaRPr>
          </a:p>
          <a:p>
            <a:pPr marL="0" algn="l" rtl="0"/>
            <a:endParaRPr lang="en-US" dirty="0"/>
          </a:p>
        </p:txBody>
      </p:sp>
      <p:pic>
        <p:nvPicPr>
          <p:cNvPr id="5" name="Picture 4" descr="A screenshot of a chat&#10;&#10;Description automatically generated">
            <a:extLst>
              <a:ext uri="{FF2B5EF4-FFF2-40B4-BE49-F238E27FC236}">
                <a16:creationId xmlns:a16="http://schemas.microsoft.com/office/drawing/2014/main" id="{7C9E91F9-21C9-8CA5-3DD9-6C92018DB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339036"/>
            <a:ext cx="8707347" cy="4756964"/>
          </a:xfrm>
          <a:prstGeom prst="rect">
            <a:avLst/>
          </a:prstGeom>
        </p:spPr>
      </p:pic>
    </p:spTree>
    <p:extLst>
      <p:ext uri="{BB962C8B-B14F-4D97-AF65-F5344CB8AC3E}">
        <p14:creationId xmlns:p14="http://schemas.microsoft.com/office/powerpoint/2010/main" val="729667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0E43-6C05-E06E-21A9-939C24EFBB24}"/>
              </a:ext>
            </a:extLst>
          </p:cNvPr>
          <p:cNvSpPr>
            <a:spLocks noGrp="1"/>
          </p:cNvSpPr>
          <p:nvPr>
            <p:ph type="title"/>
          </p:nvPr>
        </p:nvSpPr>
        <p:spPr>
          <a:xfrm>
            <a:off x="402437" y="426465"/>
            <a:ext cx="8339124" cy="553998"/>
          </a:xfrm>
        </p:spPr>
        <p:txBody>
          <a:bodyPr/>
          <a:lstStyle/>
          <a:p>
            <a:pPr algn="l"/>
            <a:r>
              <a:rPr lang="en-GB" sz="3600" dirty="0">
                <a:latin typeface="Söhne"/>
              </a:rPr>
              <a:t>Tips to know if this email is spam</a:t>
            </a:r>
          </a:p>
        </p:txBody>
      </p:sp>
      <p:sp>
        <p:nvSpPr>
          <p:cNvPr id="3" name="Text Placeholder 2">
            <a:extLst>
              <a:ext uri="{FF2B5EF4-FFF2-40B4-BE49-F238E27FC236}">
                <a16:creationId xmlns:a16="http://schemas.microsoft.com/office/drawing/2014/main" id="{84FC8208-6EA4-B518-1A61-8F8567BDBEB7}"/>
              </a:ext>
            </a:extLst>
          </p:cNvPr>
          <p:cNvSpPr>
            <a:spLocks noGrp="1"/>
          </p:cNvSpPr>
          <p:nvPr>
            <p:ph type="body" idx="1"/>
          </p:nvPr>
        </p:nvSpPr>
        <p:spPr>
          <a:xfrm>
            <a:off x="284251" y="1339036"/>
            <a:ext cx="8575497" cy="2215991"/>
          </a:xfrm>
        </p:spPr>
        <p:txBody>
          <a:bodyPr/>
          <a:lstStyle/>
          <a:p>
            <a:pPr algn="l"/>
            <a:endParaRPr lang="en-GB" b="0" i="0" dirty="0">
              <a:solidFill>
                <a:srgbClr val="0F0F0F"/>
              </a:solidFill>
              <a:effectLst/>
              <a:latin typeface="Söhne"/>
            </a:endParaRPr>
          </a:p>
          <a:p>
            <a:pPr marL="342900" indent="-342900" algn="l" rtl="0">
              <a:buFont typeface="Wingdings" pitchFamily="2" charset="2"/>
              <a:buChar char="Ø"/>
            </a:pPr>
            <a:endParaRPr lang="en-GB" dirty="0">
              <a:solidFill>
                <a:srgbClr val="374151"/>
              </a:solidFill>
              <a:latin typeface="Söhne"/>
            </a:endParaRPr>
          </a:p>
          <a:p>
            <a:pPr marL="0" algn="l" rtl="0"/>
            <a:endParaRPr lang="en-GB" b="0" i="0" dirty="0">
              <a:solidFill>
                <a:srgbClr val="374151"/>
              </a:solidFill>
              <a:effectLst/>
              <a:latin typeface="Söhne"/>
            </a:endParaRPr>
          </a:p>
          <a:p>
            <a:pPr marL="0" algn="l" rtl="0"/>
            <a:endParaRPr lang="en-GB" dirty="0">
              <a:solidFill>
                <a:srgbClr val="374151"/>
              </a:solidFill>
              <a:latin typeface="Söhne"/>
            </a:endParaRPr>
          </a:p>
          <a:p>
            <a:pPr marL="0" algn="l" rtl="0"/>
            <a:endParaRPr lang="en-GB" dirty="0">
              <a:solidFill>
                <a:srgbClr val="374151"/>
              </a:solidFill>
              <a:latin typeface="Söhne"/>
            </a:endParaRPr>
          </a:p>
          <a:p>
            <a:pPr marL="0" algn="l" rtl="0"/>
            <a:endParaRPr lang="en-US" dirty="0"/>
          </a:p>
        </p:txBody>
      </p:sp>
      <p:pic>
        <p:nvPicPr>
          <p:cNvPr id="6" name="Picture 5" descr="A screenshot of a computer&#10;&#10;Description automatically generated">
            <a:extLst>
              <a:ext uri="{FF2B5EF4-FFF2-40B4-BE49-F238E27FC236}">
                <a16:creationId xmlns:a16="http://schemas.microsoft.com/office/drawing/2014/main" id="{673AD15F-7927-AED0-14FB-E120963CD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76" y="1143000"/>
            <a:ext cx="8796324" cy="5029200"/>
          </a:xfrm>
          <a:prstGeom prst="rect">
            <a:avLst/>
          </a:prstGeom>
        </p:spPr>
      </p:pic>
    </p:spTree>
    <p:extLst>
      <p:ext uri="{BB962C8B-B14F-4D97-AF65-F5344CB8AC3E}">
        <p14:creationId xmlns:p14="http://schemas.microsoft.com/office/powerpoint/2010/main" val="381579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Discussion </a:t>
            </a:r>
          </a:p>
        </p:txBody>
      </p:sp>
      <p:sp>
        <p:nvSpPr>
          <p:cNvPr id="3" name="Text Placeholder 2"/>
          <p:cNvSpPr>
            <a:spLocks noGrp="1"/>
          </p:cNvSpPr>
          <p:nvPr>
            <p:ph type="body" idx="1"/>
          </p:nvPr>
        </p:nvSpPr>
        <p:spPr>
          <a:xfrm>
            <a:off x="402437" y="1828800"/>
            <a:ext cx="8439150" cy="4267200"/>
          </a:xfrm>
        </p:spPr>
        <p:txBody>
          <a:bodyPr/>
          <a:lstStyle/>
          <a:p>
            <a:pPr algn="ctr"/>
            <a:endParaRPr lang="en-GB" b="1" dirty="0"/>
          </a:p>
          <a:p>
            <a:pPr algn="ctr"/>
            <a:r>
              <a:rPr lang="en-GB" sz="2800" b="1" i="0" dirty="0">
                <a:effectLst/>
                <a:latin typeface="Söhne"/>
              </a:rPr>
              <a:t>Share examples of industries or sectors where access control is of most importance (e.g. healthcare, </a:t>
            </a:r>
            <a:r>
              <a:rPr lang="en-GB" sz="2800" b="1" dirty="0">
                <a:latin typeface="Söhne"/>
              </a:rPr>
              <a:t>finance</a:t>
            </a:r>
            <a:r>
              <a:rPr lang="en-GB" sz="2800" b="1" i="0" dirty="0">
                <a:effectLst/>
                <a:latin typeface="Söhne"/>
              </a:rPr>
              <a:t>). What specific requirements and regulations apply in these  sectors?</a:t>
            </a:r>
            <a:br>
              <a:rPr lang="en-GB" sz="2400" b="0" i="0" dirty="0">
                <a:effectLst/>
                <a:latin typeface="Söhne"/>
              </a:rPr>
            </a:br>
            <a:endParaRPr lang="en-GB" sz="3200" b="1" dirty="0"/>
          </a:p>
          <a:p>
            <a:pPr marL="342900" indent="-342900" algn="l">
              <a:buFont typeface="Arial" panose="020B0604020202020204" pitchFamily="34" charset="0"/>
              <a:buChar char="•"/>
            </a:pPr>
            <a:r>
              <a:rPr lang="en-GB" dirty="0"/>
              <a:t>Take 10 </a:t>
            </a:r>
          </a:p>
          <a:p>
            <a:pPr marL="342900" indent="-342900" algn="l">
              <a:buFont typeface="Arial" panose="020B0604020202020204" pitchFamily="34" charset="0"/>
              <a:buChar char="•"/>
            </a:pPr>
            <a:r>
              <a:rPr lang="en-GB" dirty="0"/>
              <a:t>Discuss with your team </a:t>
            </a:r>
          </a:p>
        </p:txBody>
      </p:sp>
    </p:spTree>
    <p:extLst>
      <p:ext uri="{BB962C8B-B14F-4D97-AF65-F5344CB8AC3E}">
        <p14:creationId xmlns:p14="http://schemas.microsoft.com/office/powerpoint/2010/main" val="4217085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lang="en-GB" b="1" dirty="0"/>
              <a:t>Start</a:t>
            </a:r>
            <a:endParaRPr lang="en-GB" dirty="0"/>
          </a:p>
        </p:txBody>
      </p:sp>
      <p:sp>
        <p:nvSpPr>
          <p:cNvPr id="11" name="Text Placeholder 2"/>
          <p:cNvSpPr>
            <a:spLocks noGrp="1"/>
          </p:cNvSpPr>
          <p:nvPr>
            <p:ph sz="half" idx="2"/>
          </p:nvPr>
        </p:nvSpPr>
        <p:spPr>
          <a:xfrm>
            <a:off x="228600" y="1417320"/>
            <a:ext cx="8915400" cy="4526280"/>
          </a:xfrm>
        </p:spPr>
        <p:txBody>
          <a:bodyPr wrap="square">
            <a:normAutofit/>
          </a:bodyPr>
          <a:lstStyle/>
          <a:p>
            <a:r>
              <a:rPr lang="en-GB" b="1" dirty="0"/>
              <a:t>Can you see the photos and guess the topic of today's lesson?</a:t>
            </a:r>
          </a:p>
          <a:p>
            <a:endParaRPr lang="en-GB" b="1" dirty="0">
              <a:ln>
                <a:solidFill>
                  <a:schemeClr val="tx1"/>
                </a:solidFill>
              </a:ln>
            </a:endParaRPr>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r>
              <a:rPr lang="en-GB" sz="36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 Access Control</a:t>
            </a:r>
          </a:p>
        </p:txBody>
      </p:sp>
      <p:pic>
        <p:nvPicPr>
          <p:cNvPr id="5" name="Picture 4" descr="A person in a suit touching a touch screen&#10;&#10;Description automatically generated">
            <a:extLst>
              <a:ext uri="{FF2B5EF4-FFF2-40B4-BE49-F238E27FC236}">
                <a16:creationId xmlns:a16="http://schemas.microsoft.com/office/drawing/2014/main" id="{04411DC6-32B5-7B41-B770-4C38995E5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161" y="2133600"/>
            <a:ext cx="5105400" cy="3429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607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wipe(down)">
                                      <p:cBhvr>
                                        <p:cTn id="7" dur="580">
                                          <p:stCondLst>
                                            <p:cond delay="0"/>
                                          </p:stCondLst>
                                        </p:cTn>
                                        <p:tgtEl>
                                          <p:spTgt spid="11">
                                            <p:txEl>
                                              <p:pRg st="5" end="5"/>
                                            </p:txEl>
                                          </p:spTgt>
                                        </p:tgtEl>
                                      </p:cBhvr>
                                    </p:animEffect>
                                    <p:anim calcmode="lin" valueType="num">
                                      <p:cBhvr>
                                        <p:cTn id="8" dur="1822" tmFilter="0,0; 0.14,0.36; 0.43,0.73; 0.71,0.91; 1.0,1.0">
                                          <p:stCondLst>
                                            <p:cond delay="0"/>
                                          </p:stCondLst>
                                        </p:cTn>
                                        <p:tgtEl>
                                          <p:spTgt spid="11">
                                            <p:txEl>
                                              <p:pRg st="5" end="5"/>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xEl>
                                              <p:pRg st="5" end="5"/>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xEl>
                                              <p:pRg st="5" end="5"/>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xEl>
                                              <p:pRg st="5" end="5"/>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xEl>
                                              <p:pRg st="5" end="5"/>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xEl>
                                              <p:pRg st="5" end="5"/>
                                            </p:txEl>
                                          </p:spTgt>
                                        </p:tgtEl>
                                      </p:cBhvr>
                                      <p:to x="100000" y="60000"/>
                                    </p:animScale>
                                    <p:animScale>
                                      <p:cBhvr>
                                        <p:cTn id="14" dur="166" decel="50000">
                                          <p:stCondLst>
                                            <p:cond delay="676"/>
                                          </p:stCondLst>
                                        </p:cTn>
                                        <p:tgtEl>
                                          <p:spTgt spid="11">
                                            <p:txEl>
                                              <p:pRg st="5" end="5"/>
                                            </p:txEl>
                                          </p:spTgt>
                                        </p:tgtEl>
                                      </p:cBhvr>
                                      <p:to x="100000" y="100000"/>
                                    </p:animScale>
                                    <p:animScale>
                                      <p:cBhvr>
                                        <p:cTn id="15" dur="26">
                                          <p:stCondLst>
                                            <p:cond delay="1312"/>
                                          </p:stCondLst>
                                        </p:cTn>
                                        <p:tgtEl>
                                          <p:spTgt spid="11">
                                            <p:txEl>
                                              <p:pRg st="5" end="5"/>
                                            </p:txEl>
                                          </p:spTgt>
                                        </p:tgtEl>
                                      </p:cBhvr>
                                      <p:to x="100000" y="80000"/>
                                    </p:animScale>
                                    <p:animScale>
                                      <p:cBhvr>
                                        <p:cTn id="16" dur="166" decel="50000">
                                          <p:stCondLst>
                                            <p:cond delay="1338"/>
                                          </p:stCondLst>
                                        </p:cTn>
                                        <p:tgtEl>
                                          <p:spTgt spid="11">
                                            <p:txEl>
                                              <p:pRg st="5" end="5"/>
                                            </p:txEl>
                                          </p:spTgt>
                                        </p:tgtEl>
                                      </p:cBhvr>
                                      <p:to x="100000" y="100000"/>
                                    </p:animScale>
                                    <p:animScale>
                                      <p:cBhvr>
                                        <p:cTn id="17" dur="26">
                                          <p:stCondLst>
                                            <p:cond delay="1642"/>
                                          </p:stCondLst>
                                        </p:cTn>
                                        <p:tgtEl>
                                          <p:spTgt spid="11">
                                            <p:txEl>
                                              <p:pRg st="5" end="5"/>
                                            </p:txEl>
                                          </p:spTgt>
                                        </p:tgtEl>
                                      </p:cBhvr>
                                      <p:to x="100000" y="90000"/>
                                    </p:animScale>
                                    <p:animScale>
                                      <p:cBhvr>
                                        <p:cTn id="18" dur="166" decel="50000">
                                          <p:stCondLst>
                                            <p:cond delay="1668"/>
                                          </p:stCondLst>
                                        </p:cTn>
                                        <p:tgtEl>
                                          <p:spTgt spid="11">
                                            <p:txEl>
                                              <p:pRg st="5" end="5"/>
                                            </p:txEl>
                                          </p:spTgt>
                                        </p:tgtEl>
                                      </p:cBhvr>
                                      <p:to x="100000" y="100000"/>
                                    </p:animScale>
                                    <p:animScale>
                                      <p:cBhvr>
                                        <p:cTn id="19" dur="26">
                                          <p:stCondLst>
                                            <p:cond delay="1808"/>
                                          </p:stCondLst>
                                        </p:cTn>
                                        <p:tgtEl>
                                          <p:spTgt spid="11">
                                            <p:txEl>
                                              <p:pRg st="5" end="5"/>
                                            </p:txEl>
                                          </p:spTgt>
                                        </p:tgtEl>
                                      </p:cBhvr>
                                      <p:to x="100000" y="95000"/>
                                    </p:animScale>
                                    <p:animScale>
                                      <p:cBhvr>
                                        <p:cTn id="20" dur="166" decel="50000">
                                          <p:stCondLst>
                                            <p:cond delay="1834"/>
                                          </p:stCondLst>
                                        </p:cTn>
                                        <p:tgtEl>
                                          <p:spTgt spid="11">
                                            <p:txEl>
                                              <p:pRg st="5" end="5"/>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What’s next on the agenda?</a:t>
            </a:r>
          </a:p>
        </p:txBody>
      </p:sp>
      <p:sp>
        <p:nvSpPr>
          <p:cNvPr id="3" name="Text Placeholder 2"/>
          <p:cNvSpPr>
            <a:spLocks noGrp="1"/>
          </p:cNvSpPr>
          <p:nvPr>
            <p:ph type="body" idx="1"/>
          </p:nvPr>
        </p:nvSpPr>
        <p:spPr>
          <a:xfrm>
            <a:off x="402437" y="1800859"/>
            <a:ext cx="8439150" cy="4062651"/>
          </a:xfrm>
        </p:spPr>
        <p:txBody>
          <a:bodyPr/>
          <a:lstStyle/>
          <a:p>
            <a:pPr marL="342900" indent="-342900">
              <a:buFont typeface="Arial" panose="020B0604020202020204" pitchFamily="34" charset="0"/>
              <a:buChar char="•"/>
            </a:pPr>
            <a:r>
              <a:rPr lang="en-GB" dirty="0"/>
              <a:t>Break: 20 minutes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Lab Explanation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Lab Work</a:t>
            </a:r>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145178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y Questions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7561"/>
          <a:stretch/>
        </p:blipFill>
        <p:spPr bwMode="auto">
          <a:xfrm>
            <a:off x="2171786" y="533400"/>
            <a:ext cx="4800427" cy="511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832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lang="en-GB" b="1" dirty="0"/>
              <a:t>Start</a:t>
            </a:r>
            <a:endParaRPr lang="en-GB" dirty="0"/>
          </a:p>
        </p:txBody>
      </p:sp>
      <p:sp>
        <p:nvSpPr>
          <p:cNvPr id="11" name="Text Placeholder 2"/>
          <p:cNvSpPr>
            <a:spLocks noGrp="1"/>
          </p:cNvSpPr>
          <p:nvPr>
            <p:ph sz="half" idx="2"/>
          </p:nvPr>
        </p:nvSpPr>
        <p:spPr>
          <a:xfrm>
            <a:off x="228600" y="1417320"/>
            <a:ext cx="8915400" cy="4526280"/>
          </a:xfrm>
        </p:spPr>
        <p:txBody>
          <a:bodyPr wrap="square">
            <a:normAutofit/>
          </a:bodyPr>
          <a:lstStyle/>
          <a:p>
            <a:r>
              <a:rPr lang="en-GB" b="1" dirty="0"/>
              <a:t>Can you see the photos and guess the topic of today's lesson?</a:t>
            </a:r>
          </a:p>
          <a:p>
            <a:endParaRPr lang="en-GB" b="1" dirty="0">
              <a:ln>
                <a:solidFill>
                  <a:schemeClr val="tx1"/>
                </a:solidFill>
              </a:ln>
            </a:endParaRPr>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endParaRPr lang="en-GB" dirty="0"/>
          </a:p>
          <a:p>
            <a:pPr marL="12065" marR="5080">
              <a:spcBef>
                <a:spcPts val="434"/>
              </a:spcBef>
              <a:tabLst>
                <a:tab pos="185420" algn="l"/>
              </a:tabLst>
            </a:pPr>
            <a:r>
              <a:rPr lang="en-GB" sz="36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 Problem Solving </a:t>
            </a:r>
          </a:p>
          <a:p>
            <a:pPr marL="12065" marR="5080">
              <a:spcBef>
                <a:spcPts val="434"/>
              </a:spcBef>
              <a:tabLst>
                <a:tab pos="185420" algn="l"/>
              </a:tabLst>
            </a:pPr>
            <a:r>
              <a:rPr lang="en-GB" sz="3600" b="1" dirty="0">
                <a:ln w="12700">
                  <a:solidFill>
                    <a:schemeClr val="tx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&amp; Programming</a:t>
            </a:r>
          </a:p>
        </p:txBody>
      </p:sp>
      <p:pic>
        <p:nvPicPr>
          <p:cNvPr id="5" name="Picture 4" descr="A screen shot of a computer screen&#10;&#10;Description automatically generated">
            <a:extLst>
              <a:ext uri="{FF2B5EF4-FFF2-40B4-BE49-F238E27FC236}">
                <a16:creationId xmlns:a16="http://schemas.microsoft.com/office/drawing/2014/main" id="{00CC4BFA-840E-16DF-3441-3FBA01C76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799" y="2133600"/>
            <a:ext cx="4245761" cy="3307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716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wipe(down)">
                                      <p:cBhvr>
                                        <p:cTn id="7" dur="580">
                                          <p:stCondLst>
                                            <p:cond delay="0"/>
                                          </p:stCondLst>
                                        </p:cTn>
                                        <p:tgtEl>
                                          <p:spTgt spid="11">
                                            <p:txEl>
                                              <p:pRg st="5" end="5"/>
                                            </p:txEl>
                                          </p:spTgt>
                                        </p:tgtEl>
                                      </p:cBhvr>
                                    </p:animEffect>
                                    <p:anim calcmode="lin" valueType="num">
                                      <p:cBhvr>
                                        <p:cTn id="8" dur="1822" tmFilter="0,0; 0.14,0.36; 0.43,0.73; 0.71,0.91; 1.0,1.0">
                                          <p:stCondLst>
                                            <p:cond delay="0"/>
                                          </p:stCondLst>
                                        </p:cTn>
                                        <p:tgtEl>
                                          <p:spTgt spid="11">
                                            <p:txEl>
                                              <p:pRg st="5" end="5"/>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xEl>
                                              <p:pRg st="5" end="5"/>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xEl>
                                              <p:pRg st="5" end="5"/>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xEl>
                                              <p:pRg st="5" end="5"/>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xEl>
                                              <p:pRg st="5" end="5"/>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xEl>
                                              <p:pRg st="5" end="5"/>
                                            </p:txEl>
                                          </p:spTgt>
                                        </p:tgtEl>
                                      </p:cBhvr>
                                      <p:to x="100000" y="60000"/>
                                    </p:animScale>
                                    <p:animScale>
                                      <p:cBhvr>
                                        <p:cTn id="14" dur="166" decel="50000">
                                          <p:stCondLst>
                                            <p:cond delay="676"/>
                                          </p:stCondLst>
                                        </p:cTn>
                                        <p:tgtEl>
                                          <p:spTgt spid="11">
                                            <p:txEl>
                                              <p:pRg st="5" end="5"/>
                                            </p:txEl>
                                          </p:spTgt>
                                        </p:tgtEl>
                                      </p:cBhvr>
                                      <p:to x="100000" y="100000"/>
                                    </p:animScale>
                                    <p:animScale>
                                      <p:cBhvr>
                                        <p:cTn id="15" dur="26">
                                          <p:stCondLst>
                                            <p:cond delay="1312"/>
                                          </p:stCondLst>
                                        </p:cTn>
                                        <p:tgtEl>
                                          <p:spTgt spid="11">
                                            <p:txEl>
                                              <p:pRg st="5" end="5"/>
                                            </p:txEl>
                                          </p:spTgt>
                                        </p:tgtEl>
                                      </p:cBhvr>
                                      <p:to x="100000" y="80000"/>
                                    </p:animScale>
                                    <p:animScale>
                                      <p:cBhvr>
                                        <p:cTn id="16" dur="166" decel="50000">
                                          <p:stCondLst>
                                            <p:cond delay="1338"/>
                                          </p:stCondLst>
                                        </p:cTn>
                                        <p:tgtEl>
                                          <p:spTgt spid="11">
                                            <p:txEl>
                                              <p:pRg st="5" end="5"/>
                                            </p:txEl>
                                          </p:spTgt>
                                        </p:tgtEl>
                                      </p:cBhvr>
                                      <p:to x="100000" y="100000"/>
                                    </p:animScale>
                                    <p:animScale>
                                      <p:cBhvr>
                                        <p:cTn id="17" dur="26">
                                          <p:stCondLst>
                                            <p:cond delay="1642"/>
                                          </p:stCondLst>
                                        </p:cTn>
                                        <p:tgtEl>
                                          <p:spTgt spid="11">
                                            <p:txEl>
                                              <p:pRg st="5" end="5"/>
                                            </p:txEl>
                                          </p:spTgt>
                                        </p:tgtEl>
                                      </p:cBhvr>
                                      <p:to x="100000" y="90000"/>
                                    </p:animScale>
                                    <p:animScale>
                                      <p:cBhvr>
                                        <p:cTn id="18" dur="166" decel="50000">
                                          <p:stCondLst>
                                            <p:cond delay="1668"/>
                                          </p:stCondLst>
                                        </p:cTn>
                                        <p:tgtEl>
                                          <p:spTgt spid="11">
                                            <p:txEl>
                                              <p:pRg st="5" end="5"/>
                                            </p:txEl>
                                          </p:spTgt>
                                        </p:tgtEl>
                                      </p:cBhvr>
                                      <p:to x="100000" y="100000"/>
                                    </p:animScale>
                                    <p:animScale>
                                      <p:cBhvr>
                                        <p:cTn id="19" dur="26">
                                          <p:stCondLst>
                                            <p:cond delay="1808"/>
                                          </p:stCondLst>
                                        </p:cTn>
                                        <p:tgtEl>
                                          <p:spTgt spid="11">
                                            <p:txEl>
                                              <p:pRg st="5" end="5"/>
                                            </p:txEl>
                                          </p:spTgt>
                                        </p:tgtEl>
                                      </p:cBhvr>
                                      <p:to x="100000" y="95000"/>
                                    </p:animScale>
                                    <p:animScale>
                                      <p:cBhvr>
                                        <p:cTn id="20" dur="166" decel="50000">
                                          <p:stCondLst>
                                            <p:cond delay="1834"/>
                                          </p:stCondLst>
                                        </p:cTn>
                                        <p:tgtEl>
                                          <p:spTgt spid="11">
                                            <p:txEl>
                                              <p:pRg st="5" end="5"/>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animEffect transition="in" filter="wipe(down)">
                                      <p:cBhvr>
                                        <p:cTn id="23" dur="580">
                                          <p:stCondLst>
                                            <p:cond delay="0"/>
                                          </p:stCondLst>
                                        </p:cTn>
                                        <p:tgtEl>
                                          <p:spTgt spid="11">
                                            <p:txEl>
                                              <p:pRg st="6" end="6"/>
                                            </p:txEl>
                                          </p:spTgt>
                                        </p:tgtEl>
                                      </p:cBhvr>
                                    </p:animEffect>
                                    <p:anim calcmode="lin" valueType="num">
                                      <p:cBhvr>
                                        <p:cTn id="24" dur="1822" tmFilter="0,0; 0.14,0.36; 0.43,0.73; 0.71,0.91; 1.0,1.0">
                                          <p:stCondLst>
                                            <p:cond delay="0"/>
                                          </p:stCondLst>
                                        </p:cTn>
                                        <p:tgtEl>
                                          <p:spTgt spid="11">
                                            <p:txEl>
                                              <p:pRg st="6" end="6"/>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
                                            <p:txEl>
                                              <p:pRg st="6" end="6"/>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
                                            <p:txEl>
                                              <p:pRg st="6" end="6"/>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
                                            <p:txEl>
                                              <p:pRg st="6" end="6"/>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
                                            <p:txEl>
                                              <p:pRg st="6" end="6"/>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11">
                                            <p:txEl>
                                              <p:pRg st="6" end="6"/>
                                            </p:txEl>
                                          </p:spTgt>
                                        </p:tgtEl>
                                      </p:cBhvr>
                                      <p:to x="100000" y="60000"/>
                                    </p:animScale>
                                    <p:animScale>
                                      <p:cBhvr>
                                        <p:cTn id="30" dur="166" decel="50000">
                                          <p:stCondLst>
                                            <p:cond delay="676"/>
                                          </p:stCondLst>
                                        </p:cTn>
                                        <p:tgtEl>
                                          <p:spTgt spid="11">
                                            <p:txEl>
                                              <p:pRg st="6" end="6"/>
                                            </p:txEl>
                                          </p:spTgt>
                                        </p:tgtEl>
                                      </p:cBhvr>
                                      <p:to x="100000" y="100000"/>
                                    </p:animScale>
                                    <p:animScale>
                                      <p:cBhvr>
                                        <p:cTn id="31" dur="26">
                                          <p:stCondLst>
                                            <p:cond delay="1312"/>
                                          </p:stCondLst>
                                        </p:cTn>
                                        <p:tgtEl>
                                          <p:spTgt spid="11">
                                            <p:txEl>
                                              <p:pRg st="6" end="6"/>
                                            </p:txEl>
                                          </p:spTgt>
                                        </p:tgtEl>
                                      </p:cBhvr>
                                      <p:to x="100000" y="80000"/>
                                    </p:animScale>
                                    <p:animScale>
                                      <p:cBhvr>
                                        <p:cTn id="32" dur="166" decel="50000">
                                          <p:stCondLst>
                                            <p:cond delay="1338"/>
                                          </p:stCondLst>
                                        </p:cTn>
                                        <p:tgtEl>
                                          <p:spTgt spid="11">
                                            <p:txEl>
                                              <p:pRg st="6" end="6"/>
                                            </p:txEl>
                                          </p:spTgt>
                                        </p:tgtEl>
                                      </p:cBhvr>
                                      <p:to x="100000" y="100000"/>
                                    </p:animScale>
                                    <p:animScale>
                                      <p:cBhvr>
                                        <p:cTn id="33" dur="26">
                                          <p:stCondLst>
                                            <p:cond delay="1642"/>
                                          </p:stCondLst>
                                        </p:cTn>
                                        <p:tgtEl>
                                          <p:spTgt spid="11">
                                            <p:txEl>
                                              <p:pRg st="6" end="6"/>
                                            </p:txEl>
                                          </p:spTgt>
                                        </p:tgtEl>
                                      </p:cBhvr>
                                      <p:to x="100000" y="90000"/>
                                    </p:animScale>
                                    <p:animScale>
                                      <p:cBhvr>
                                        <p:cTn id="34" dur="166" decel="50000">
                                          <p:stCondLst>
                                            <p:cond delay="1668"/>
                                          </p:stCondLst>
                                        </p:cTn>
                                        <p:tgtEl>
                                          <p:spTgt spid="11">
                                            <p:txEl>
                                              <p:pRg st="6" end="6"/>
                                            </p:txEl>
                                          </p:spTgt>
                                        </p:tgtEl>
                                      </p:cBhvr>
                                      <p:to x="100000" y="100000"/>
                                    </p:animScale>
                                    <p:animScale>
                                      <p:cBhvr>
                                        <p:cTn id="35" dur="26">
                                          <p:stCondLst>
                                            <p:cond delay="1808"/>
                                          </p:stCondLst>
                                        </p:cTn>
                                        <p:tgtEl>
                                          <p:spTgt spid="11">
                                            <p:txEl>
                                              <p:pRg st="6" end="6"/>
                                            </p:txEl>
                                          </p:spTgt>
                                        </p:tgtEl>
                                      </p:cBhvr>
                                      <p:to x="100000" y="95000"/>
                                    </p:animScale>
                                    <p:animScale>
                                      <p:cBhvr>
                                        <p:cTn id="36" dur="166" decel="50000">
                                          <p:stCondLst>
                                            <p:cond delay="1834"/>
                                          </p:stCondLst>
                                        </p:cTn>
                                        <p:tgtEl>
                                          <p:spTgt spid="11">
                                            <p:txEl>
                                              <p:pRg st="6" end="6"/>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80">
                                          <p:stCondLst>
                                            <p:cond delay="0"/>
                                          </p:stCondLst>
                                        </p:cTn>
                                        <p:tgtEl>
                                          <p:spTgt spid="5"/>
                                        </p:tgtEl>
                                      </p:cBhvr>
                                    </p:animEffect>
                                    <p:anim calcmode="lin" valueType="num">
                                      <p:cBhvr>
                                        <p:cTn id="4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gtEl>
                                      </p:cBhvr>
                                      <p:to x="100000" y="60000"/>
                                    </p:animScale>
                                    <p:animScale>
                                      <p:cBhvr>
                                        <p:cTn id="46" dur="166" decel="50000">
                                          <p:stCondLst>
                                            <p:cond delay="676"/>
                                          </p:stCondLst>
                                        </p:cTn>
                                        <p:tgtEl>
                                          <p:spTgt spid="5"/>
                                        </p:tgtEl>
                                      </p:cBhvr>
                                      <p:to x="100000" y="100000"/>
                                    </p:animScale>
                                    <p:animScale>
                                      <p:cBhvr>
                                        <p:cTn id="47" dur="26">
                                          <p:stCondLst>
                                            <p:cond delay="1312"/>
                                          </p:stCondLst>
                                        </p:cTn>
                                        <p:tgtEl>
                                          <p:spTgt spid="5"/>
                                        </p:tgtEl>
                                      </p:cBhvr>
                                      <p:to x="100000" y="80000"/>
                                    </p:animScale>
                                    <p:animScale>
                                      <p:cBhvr>
                                        <p:cTn id="48" dur="166" decel="50000">
                                          <p:stCondLst>
                                            <p:cond delay="1338"/>
                                          </p:stCondLst>
                                        </p:cTn>
                                        <p:tgtEl>
                                          <p:spTgt spid="5"/>
                                        </p:tgtEl>
                                      </p:cBhvr>
                                      <p:to x="100000" y="100000"/>
                                    </p:animScale>
                                    <p:animScale>
                                      <p:cBhvr>
                                        <p:cTn id="49" dur="26">
                                          <p:stCondLst>
                                            <p:cond delay="1642"/>
                                          </p:stCondLst>
                                        </p:cTn>
                                        <p:tgtEl>
                                          <p:spTgt spid="5"/>
                                        </p:tgtEl>
                                      </p:cBhvr>
                                      <p:to x="100000" y="90000"/>
                                    </p:animScale>
                                    <p:animScale>
                                      <p:cBhvr>
                                        <p:cTn id="50" dur="166" decel="50000">
                                          <p:stCondLst>
                                            <p:cond delay="1668"/>
                                          </p:stCondLst>
                                        </p:cTn>
                                        <p:tgtEl>
                                          <p:spTgt spid="5"/>
                                        </p:tgtEl>
                                      </p:cBhvr>
                                      <p:to x="100000" y="100000"/>
                                    </p:animScale>
                                    <p:animScale>
                                      <p:cBhvr>
                                        <p:cTn id="51" dur="26">
                                          <p:stCondLst>
                                            <p:cond delay="1808"/>
                                          </p:stCondLst>
                                        </p:cTn>
                                        <p:tgtEl>
                                          <p:spTgt spid="5"/>
                                        </p:tgtEl>
                                      </p:cBhvr>
                                      <p:to x="100000" y="95000"/>
                                    </p:animScale>
                                    <p:animScale>
                                      <p:cBhvr>
                                        <p:cTn id="52"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lang="en-GB" b="1" dirty="0"/>
              <a:t>Start</a:t>
            </a:r>
            <a:endParaRPr lang="en-GB" dirty="0"/>
          </a:p>
        </p:txBody>
      </p:sp>
      <p:sp>
        <p:nvSpPr>
          <p:cNvPr id="11" name="Text Placeholder 2"/>
          <p:cNvSpPr>
            <a:spLocks noGrp="1"/>
          </p:cNvSpPr>
          <p:nvPr>
            <p:ph sz="half" idx="2"/>
          </p:nvPr>
        </p:nvSpPr>
        <p:spPr>
          <a:xfrm>
            <a:off x="228600" y="1417320"/>
            <a:ext cx="8915400" cy="4526280"/>
          </a:xfrm>
        </p:spPr>
        <p:txBody>
          <a:bodyPr wrap="square">
            <a:normAutofit/>
          </a:bodyPr>
          <a:lstStyle/>
          <a:p>
            <a:r>
              <a:rPr lang="en-GB" b="1" dirty="0"/>
              <a:t>Our topic for  today's lesson: </a:t>
            </a:r>
          </a:p>
          <a:p>
            <a:endParaRPr lang="en-GB" b="1" dirty="0"/>
          </a:p>
          <a:p>
            <a:pPr marL="354965" marR="5080" indent="-342900">
              <a:spcBef>
                <a:spcPts val="434"/>
              </a:spcBef>
              <a:buFont typeface="Wingdings" pitchFamily="2" charset="2"/>
              <a:buChar char="Ø"/>
              <a:tabLst>
                <a:tab pos="185420" algn="l"/>
              </a:tabLst>
            </a:pPr>
            <a:r>
              <a:rPr lang="en-GB" dirty="0"/>
              <a:t>Electrical Circuit</a:t>
            </a:r>
          </a:p>
          <a:p>
            <a:pPr marL="354965" marR="5080" indent="-342900">
              <a:spcBef>
                <a:spcPts val="434"/>
              </a:spcBef>
              <a:buFont typeface="Wingdings" pitchFamily="2" charset="2"/>
              <a:buChar char="Ø"/>
              <a:tabLst>
                <a:tab pos="185420" algn="l"/>
              </a:tabLst>
            </a:pPr>
            <a:r>
              <a:rPr lang="en-GB" dirty="0"/>
              <a:t>Healthcare Management</a:t>
            </a:r>
          </a:p>
          <a:p>
            <a:pPr marL="354965" marR="5080" indent="-342900">
              <a:spcBef>
                <a:spcPts val="434"/>
              </a:spcBef>
              <a:buFont typeface="Wingdings" pitchFamily="2" charset="2"/>
              <a:buChar char="Ø"/>
              <a:tabLst>
                <a:tab pos="185420" algn="l"/>
              </a:tabLst>
            </a:pPr>
            <a:r>
              <a:rPr lang="en-GB" dirty="0"/>
              <a:t>Risk Assessment</a:t>
            </a:r>
          </a:p>
          <a:p>
            <a:pPr marL="354965" marR="5080" indent="-342900">
              <a:spcBef>
                <a:spcPts val="434"/>
              </a:spcBef>
              <a:buFont typeface="Wingdings" pitchFamily="2" charset="2"/>
              <a:buChar char="Ø"/>
              <a:tabLst>
                <a:tab pos="185420" algn="l"/>
              </a:tabLst>
            </a:pPr>
            <a:r>
              <a:rPr lang="en-GB" dirty="0"/>
              <a:t>Access Control</a:t>
            </a:r>
          </a:p>
          <a:p>
            <a:pPr marL="354965" marR="5080" indent="-342900">
              <a:spcBef>
                <a:spcPts val="434"/>
              </a:spcBef>
              <a:buFont typeface="Wingdings" pitchFamily="2" charset="2"/>
              <a:buChar char="Ø"/>
              <a:tabLst>
                <a:tab pos="185420" algn="l"/>
              </a:tabLst>
            </a:pPr>
            <a:r>
              <a:rPr lang="en-GB" dirty="0"/>
              <a:t>Problem Solving &amp; Programming</a:t>
            </a:r>
          </a:p>
          <a:p>
            <a:pPr marL="12065" marR="5080">
              <a:spcBef>
                <a:spcPts val="434"/>
              </a:spcBef>
              <a:tabLst>
                <a:tab pos="185420" algn="l"/>
              </a:tabLst>
            </a:pPr>
            <a:endParaRPr lang="en-GB" dirty="0"/>
          </a:p>
          <a:p>
            <a:pPr marL="12065" marR="5080">
              <a:spcBef>
                <a:spcPts val="434"/>
              </a:spcBef>
              <a:tabLst>
                <a:tab pos="185420" algn="l"/>
              </a:tabLst>
            </a:pPr>
            <a:endParaRPr lang="en-GB" dirty="0"/>
          </a:p>
        </p:txBody>
      </p:sp>
    </p:spTree>
    <p:extLst>
      <p:ext uri="{BB962C8B-B14F-4D97-AF65-F5344CB8AC3E}">
        <p14:creationId xmlns:p14="http://schemas.microsoft.com/office/powerpoint/2010/main" val="295148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down)">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wipe(down)">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wipe(down)">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wipe(down)">
                                      <p:cBhvr>
                                        <p:cTn id="27" dur="500"/>
                                        <p:tgtEl>
                                          <p:spTgt spid="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blinds(horizontal)">
                                      <p:cBhvr>
                                        <p:cTn id="32" dur="500"/>
                                        <p:tgtEl>
                                          <p:spTgt spid="1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0" nodeType="clickEffect">
                                  <p:stCondLst>
                                    <p:cond delay="0"/>
                                  </p:stCondLst>
                                  <p:childTnLst>
                                    <p:animMotion origin="layout" path="M 0 0 L 0.31666 0.16667 " pathEditMode="relative" ptsTypes="AA">
                                      <p:cBhvr>
                                        <p:cTn id="36" dur="2000" fill="hold"/>
                                        <p:tgtEl>
                                          <p:spTgt spid="11">
                                            <p:txEl>
                                              <p:pRg st="5" end="5"/>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527" y="2743200"/>
            <a:ext cx="9144000" cy="1438910"/>
          </a:xfrm>
          <a:custGeom>
            <a:avLst/>
            <a:gdLst/>
            <a:ahLst/>
            <a:cxnLst/>
            <a:rect l="l" t="t" r="r" b="b"/>
            <a:pathLst>
              <a:path w="9144000" h="1438910">
                <a:moveTo>
                  <a:pt x="9144000" y="0"/>
                </a:moveTo>
                <a:lnTo>
                  <a:pt x="0" y="0"/>
                </a:lnTo>
                <a:lnTo>
                  <a:pt x="0" y="1438655"/>
                </a:lnTo>
                <a:lnTo>
                  <a:pt x="9144000" y="1438655"/>
                </a:lnTo>
                <a:lnTo>
                  <a:pt x="9144000" y="0"/>
                </a:lnTo>
                <a:close/>
              </a:path>
            </a:pathLst>
          </a:custGeom>
          <a:noFill/>
        </p:spPr>
        <p:txBody>
          <a:bodyPr wrap="square" lIns="0" tIns="0" rIns="0" bIns="0" rtlCol="0"/>
          <a:lstStyle/>
          <a:p>
            <a:endParaRPr/>
          </a:p>
        </p:txBody>
      </p:sp>
      <p:sp>
        <p:nvSpPr>
          <p:cNvPr id="3" name="object 3"/>
          <p:cNvSpPr txBox="1">
            <a:spLocks noGrp="1"/>
          </p:cNvSpPr>
          <p:nvPr>
            <p:ph type="ctrTitle"/>
          </p:nvPr>
        </p:nvSpPr>
        <p:spPr>
          <a:xfrm>
            <a:off x="457200" y="3176046"/>
            <a:ext cx="7523485" cy="1367682"/>
          </a:xfrm>
          <a:prstGeom prst="rect">
            <a:avLst/>
          </a:prstGeom>
        </p:spPr>
        <p:txBody>
          <a:bodyPr vert="horz" wrap="square" lIns="0" tIns="13335" rIns="0" bIns="0" rtlCol="0">
            <a:spAutoFit/>
          </a:bodyPr>
          <a:lstStyle/>
          <a:p>
            <a:pPr algn="ctr" fontAlgn="t"/>
            <a:r>
              <a:rPr lang="en-GB" sz="3200" dirty="0">
                <a:solidFill>
                  <a:schemeClr val="tx1"/>
                </a:solidFill>
                <a:latin typeface="Söhne"/>
              </a:rPr>
              <a:t> Access Control</a:t>
            </a:r>
            <a:br>
              <a:rPr lang="en-GB" sz="3200" dirty="0">
                <a:solidFill>
                  <a:schemeClr val="tx1"/>
                </a:solidFill>
                <a:latin typeface="Söhne"/>
              </a:rPr>
            </a:br>
            <a:br>
              <a:rPr lang="en-GB" sz="1200" b="0" i="0" dirty="0">
                <a:solidFill>
                  <a:srgbClr val="202124"/>
                </a:solidFill>
                <a:effectLst/>
                <a:latin typeface="Google Sans"/>
              </a:rPr>
            </a:br>
            <a:br>
              <a:rPr lang="en-GB" sz="1200" dirty="0"/>
            </a:br>
            <a:endParaRPr lang="en-GB" sz="3200" dirty="0">
              <a:solidFill>
                <a:schemeClr val="tx1"/>
              </a:solidFill>
              <a:latin typeface="Söhn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228600"/>
            <a:ext cx="8339124" cy="677108"/>
          </a:xfrm>
        </p:spPr>
        <p:txBody>
          <a:bodyPr/>
          <a:lstStyle/>
          <a:p>
            <a:r>
              <a:rPr lang="en-GB" dirty="0"/>
              <a:t>Learning Objectives</a:t>
            </a:r>
          </a:p>
        </p:txBody>
      </p:sp>
      <p:sp>
        <p:nvSpPr>
          <p:cNvPr id="3" name="Text Placeholder 2"/>
          <p:cNvSpPr>
            <a:spLocks noGrp="1"/>
          </p:cNvSpPr>
          <p:nvPr>
            <p:ph type="body" idx="1"/>
          </p:nvPr>
        </p:nvSpPr>
        <p:spPr>
          <a:xfrm>
            <a:off x="402437" y="1103573"/>
            <a:ext cx="8979128" cy="8745407"/>
          </a:xfrm>
        </p:spPr>
        <p:txBody>
          <a:bodyPr/>
          <a:lstStyle/>
          <a:p>
            <a:pPr marL="355600" marR="294005" indent="-342900" algn="l" rtl="0">
              <a:lnSpc>
                <a:spcPct val="109900"/>
              </a:lnSpc>
              <a:spcBef>
                <a:spcPts val="95"/>
              </a:spcBef>
              <a:buFont typeface="Arial" panose="020B0604020202020204" pitchFamily="34" charset="0"/>
              <a:buChar char="•"/>
            </a:pPr>
            <a:r>
              <a:rPr lang="en-GB" dirty="0"/>
              <a:t>What is </a:t>
            </a:r>
            <a:r>
              <a:rPr lang="en-GB" sz="2400" dirty="0">
                <a:latin typeface="Söhne"/>
              </a:rPr>
              <a:t>Access Control</a:t>
            </a:r>
            <a:r>
              <a:rPr lang="en-GB" dirty="0"/>
              <a:t> ? </a:t>
            </a:r>
          </a:p>
          <a:p>
            <a:pPr marL="355600" marR="294005" indent="-342900" algn="l" rtl="0">
              <a:lnSpc>
                <a:spcPct val="109900"/>
              </a:lnSpc>
              <a:spcBef>
                <a:spcPts val="95"/>
              </a:spcBef>
              <a:buFont typeface="Arial" panose="020B0604020202020204" pitchFamily="34" charset="0"/>
              <a:buChar char="•"/>
            </a:pPr>
            <a:r>
              <a:rPr lang="en-GB" sz="2400" dirty="0">
                <a:latin typeface="Söhne"/>
              </a:rPr>
              <a:t>Access Control</a:t>
            </a:r>
            <a:r>
              <a:rPr lang="en-GB" dirty="0"/>
              <a:t> Resources</a:t>
            </a:r>
          </a:p>
          <a:p>
            <a:pPr marL="355600" marR="294005" indent="-342900" algn="l" rtl="0">
              <a:lnSpc>
                <a:spcPct val="109900"/>
              </a:lnSpc>
              <a:spcBef>
                <a:spcPts val="95"/>
              </a:spcBef>
              <a:buFont typeface="Arial" panose="020B0604020202020204" pitchFamily="34" charset="0"/>
              <a:buChar char="•"/>
            </a:pPr>
            <a:r>
              <a:rPr lang="en-GB" dirty="0"/>
              <a:t>Why </a:t>
            </a:r>
            <a:r>
              <a:rPr lang="en-GB" sz="2400" dirty="0">
                <a:latin typeface="Söhne"/>
              </a:rPr>
              <a:t>Access Control</a:t>
            </a:r>
            <a:r>
              <a:rPr lang="en-GB" dirty="0"/>
              <a:t> is important?</a:t>
            </a:r>
          </a:p>
          <a:p>
            <a:pPr marL="355600" marR="294005" indent="-342900" algn="l" rtl="0">
              <a:lnSpc>
                <a:spcPct val="109900"/>
              </a:lnSpc>
              <a:spcBef>
                <a:spcPts val="95"/>
              </a:spcBef>
              <a:buFont typeface="Arial" panose="020B0604020202020204" pitchFamily="34" charset="0"/>
              <a:buChar char="•"/>
            </a:pPr>
            <a:r>
              <a:rPr lang="en-GB" sz="2400" dirty="0">
                <a:solidFill>
                  <a:schemeClr val="tx1"/>
                </a:solidFill>
                <a:latin typeface="Söhne"/>
              </a:rPr>
              <a:t>Access Control</a:t>
            </a:r>
            <a:r>
              <a:rPr lang="en-GB" dirty="0"/>
              <a:t> Components</a:t>
            </a:r>
          </a:p>
          <a:p>
            <a:pPr marL="355600" marR="294005" indent="-342900" algn="l" rtl="0">
              <a:lnSpc>
                <a:spcPct val="109900"/>
              </a:lnSpc>
              <a:spcBef>
                <a:spcPts val="95"/>
              </a:spcBef>
              <a:buFont typeface="Arial" panose="020B0604020202020204" pitchFamily="34" charset="0"/>
              <a:buChar char="•"/>
            </a:pPr>
            <a:r>
              <a:rPr lang="en-GB" dirty="0"/>
              <a:t>Activity 1</a:t>
            </a:r>
          </a:p>
          <a:p>
            <a:pPr marL="355600" marR="294005" indent="-342900" algn="l" rtl="0">
              <a:lnSpc>
                <a:spcPct val="109900"/>
              </a:lnSpc>
              <a:spcBef>
                <a:spcPts val="95"/>
              </a:spcBef>
              <a:buFont typeface="Arial" panose="020B0604020202020204" pitchFamily="34" charset="0"/>
              <a:buChar char="•"/>
            </a:pPr>
            <a:r>
              <a:rPr lang="en-GB" sz="2400" dirty="0">
                <a:solidFill>
                  <a:schemeClr val="tx1"/>
                </a:solidFill>
                <a:latin typeface="Söhne"/>
              </a:rPr>
              <a:t>Access Control</a:t>
            </a:r>
            <a:r>
              <a:rPr lang="en-GB" sz="1050" i="0" dirty="0">
                <a:effectLst/>
                <a:latin typeface="Söhne"/>
              </a:rPr>
              <a:t> </a:t>
            </a:r>
            <a:r>
              <a:rPr lang="en-GB" sz="2400" dirty="0">
                <a:latin typeface="Söhne"/>
              </a:rPr>
              <a:t>Model</a:t>
            </a:r>
          </a:p>
          <a:p>
            <a:pPr marL="355600" marR="294005" indent="-342900" algn="l" rtl="0">
              <a:lnSpc>
                <a:spcPct val="109900"/>
              </a:lnSpc>
              <a:spcBef>
                <a:spcPts val="95"/>
              </a:spcBef>
              <a:buFont typeface="Arial" panose="020B0604020202020204" pitchFamily="34" charset="0"/>
              <a:buChar char="•"/>
            </a:pPr>
            <a:r>
              <a:rPr lang="en-GB" dirty="0">
                <a:latin typeface="Söhne"/>
              </a:rPr>
              <a:t>Activity 2</a:t>
            </a:r>
          </a:p>
          <a:p>
            <a:pPr marL="355600" marR="294005" indent="-342900" algn="l" rtl="0">
              <a:lnSpc>
                <a:spcPct val="109900"/>
              </a:lnSpc>
              <a:spcBef>
                <a:spcPts val="95"/>
              </a:spcBef>
              <a:buFont typeface="Arial" panose="020B0604020202020204" pitchFamily="34" charset="0"/>
              <a:buChar char="•"/>
            </a:pPr>
            <a:r>
              <a:rPr lang="en-GB" sz="2400" i="0" dirty="0">
                <a:effectLst/>
                <a:latin typeface="Söhne"/>
              </a:rPr>
              <a:t>Phishing Attacks</a:t>
            </a:r>
            <a:endParaRPr lang="en-GB" dirty="0">
              <a:latin typeface="Söhne"/>
            </a:endParaRPr>
          </a:p>
          <a:p>
            <a:pPr marL="355600" marR="294005" indent="-342900" algn="l" rtl="0">
              <a:lnSpc>
                <a:spcPct val="109900"/>
              </a:lnSpc>
              <a:spcBef>
                <a:spcPts val="95"/>
              </a:spcBef>
              <a:buFont typeface="Arial" panose="020B0604020202020204" pitchFamily="34" charset="0"/>
              <a:buChar char="•"/>
            </a:pPr>
            <a:endParaRPr lang="en-GB" dirty="0">
              <a:latin typeface="Söhne"/>
            </a:endParaRPr>
          </a:p>
          <a:p>
            <a:pPr marL="355600" marR="294005" indent="-342900" algn="l" rtl="0">
              <a:lnSpc>
                <a:spcPct val="109900"/>
              </a:lnSpc>
              <a:spcBef>
                <a:spcPts val="95"/>
              </a:spcBef>
              <a:buFont typeface="Arial" panose="020B0604020202020204" pitchFamily="34" charset="0"/>
              <a:buChar char="•"/>
            </a:pPr>
            <a:endParaRPr lang="en-GB" dirty="0">
              <a:latin typeface="Söhne"/>
            </a:endParaRPr>
          </a:p>
          <a:p>
            <a:pPr marL="355600" marR="294005" indent="-342900" algn="l" rtl="0">
              <a:lnSpc>
                <a:spcPct val="109900"/>
              </a:lnSpc>
              <a:spcBef>
                <a:spcPts val="95"/>
              </a:spcBef>
              <a:buFont typeface="Arial" panose="020B0604020202020204" pitchFamily="34" charset="0"/>
              <a:buChar char="•"/>
            </a:pPr>
            <a:endParaRPr lang="en-GB" dirty="0">
              <a:latin typeface="Söhne"/>
            </a:endParaRPr>
          </a:p>
          <a:p>
            <a:pPr marL="355600" marR="294005" indent="-342900" algn="l" rtl="0">
              <a:lnSpc>
                <a:spcPct val="109900"/>
              </a:lnSpc>
              <a:spcBef>
                <a:spcPts val="95"/>
              </a:spcBef>
              <a:buFont typeface="Arial" panose="020B0604020202020204" pitchFamily="34" charset="0"/>
              <a:buChar char="•"/>
            </a:pPr>
            <a:endParaRPr lang="en-GB" sz="1050" i="0" dirty="0">
              <a:effectLst/>
              <a:latin typeface="Söhne"/>
            </a:endParaRPr>
          </a:p>
          <a:p>
            <a:pPr marL="355600" marR="294005" indent="-342900" algn="l" rtl="0">
              <a:lnSpc>
                <a:spcPct val="109900"/>
              </a:lnSpc>
              <a:spcBef>
                <a:spcPts val="95"/>
              </a:spcBef>
              <a:buFont typeface="Arial" panose="020B0604020202020204" pitchFamily="34" charset="0"/>
              <a:buChar char="•"/>
            </a:pPr>
            <a:br>
              <a:rPr lang="en-GB" sz="1050" i="0" dirty="0">
                <a:effectLst/>
                <a:latin typeface="Söhne"/>
              </a:rPr>
            </a:br>
            <a:br>
              <a:rPr lang="en-GB" sz="1050" i="0" dirty="0">
                <a:effectLst/>
                <a:latin typeface="Söhne"/>
              </a:rPr>
            </a:br>
            <a:endParaRPr lang="en-GB" dirty="0"/>
          </a:p>
          <a:p>
            <a:pPr marL="355600" marR="294005" indent="-342900" algn="l" rtl="0">
              <a:lnSpc>
                <a:spcPct val="109900"/>
              </a:lnSpc>
              <a:spcBef>
                <a:spcPts val="95"/>
              </a:spcBef>
              <a:buFont typeface="Arial" panose="020B0604020202020204" pitchFamily="34" charset="0"/>
              <a:buChar char="•"/>
            </a:pPr>
            <a:endParaRPr lang="en-GB" dirty="0"/>
          </a:p>
          <a:p>
            <a:pPr marL="355600" marR="294005" indent="-342900" algn="l" rtl="0">
              <a:lnSpc>
                <a:spcPct val="109900"/>
              </a:lnSpc>
              <a:spcBef>
                <a:spcPts val="95"/>
              </a:spcBef>
              <a:buFont typeface="Arial" panose="020B0604020202020204" pitchFamily="34" charset="0"/>
              <a:buChar char="•"/>
            </a:pPr>
            <a:endParaRPr lang="en-GB" dirty="0"/>
          </a:p>
          <a:p>
            <a:pPr marL="355600" marR="294005" indent="-342900" algn="l" rtl="0">
              <a:lnSpc>
                <a:spcPct val="109900"/>
              </a:lnSpc>
              <a:spcBef>
                <a:spcPts val="95"/>
              </a:spcBef>
              <a:buFont typeface="Arial" panose="020B0604020202020204" pitchFamily="34" charset="0"/>
              <a:buChar char="•"/>
            </a:pPr>
            <a:endParaRPr lang="en-GB" b="0" i="0" dirty="0">
              <a:solidFill>
                <a:srgbClr val="0F0F0F"/>
              </a:solidFill>
              <a:effectLst/>
              <a:latin typeface="Söhne"/>
            </a:endParaRPr>
          </a:p>
          <a:p>
            <a:pPr marL="355600" marR="294005" indent="-342900" algn="l" rtl="0">
              <a:lnSpc>
                <a:spcPct val="109900"/>
              </a:lnSpc>
              <a:spcBef>
                <a:spcPts val="95"/>
              </a:spcBef>
              <a:buFont typeface="Arial" panose="020B0604020202020204" pitchFamily="34" charset="0"/>
              <a:buChar char="•"/>
            </a:pPr>
            <a:endParaRPr lang="en-GB" b="0" i="0" dirty="0">
              <a:effectLst/>
              <a:latin typeface="Söhne"/>
            </a:endParaRPr>
          </a:p>
          <a:p>
            <a:br>
              <a:rPr lang="en-GB" dirty="0"/>
            </a:br>
            <a:br>
              <a:rPr lang="en-GB" b="0" i="0" dirty="0">
                <a:solidFill>
                  <a:srgbClr val="202124"/>
                </a:solidFill>
                <a:effectLst/>
                <a:latin typeface="arial" panose="020B0604020202020204" pitchFamily="34" charset="0"/>
              </a:rPr>
            </a:br>
            <a:endParaRPr lang="en-GB" b="0" i="0" dirty="0">
              <a:solidFill>
                <a:srgbClr val="202124"/>
              </a:solidFill>
              <a:effectLst/>
              <a:latin typeface="arial" panose="020B0604020202020204" pitchFamily="34" charset="0"/>
            </a:endParaRPr>
          </a:p>
          <a:p>
            <a:pPr marL="12700" marR="294005" algn="l" rtl="0">
              <a:lnSpc>
                <a:spcPct val="109900"/>
              </a:lnSpc>
              <a:spcBef>
                <a:spcPts val="95"/>
              </a:spcBef>
            </a:pPr>
            <a:endParaRPr lang="en-GB" b="0" i="0" dirty="0">
              <a:solidFill>
                <a:srgbClr val="161719"/>
              </a:solidFill>
              <a:effectLst/>
              <a:latin typeface="+mn-lt"/>
            </a:endParaRPr>
          </a:p>
        </p:txBody>
      </p:sp>
    </p:spTree>
    <p:extLst>
      <p:ext uri="{BB962C8B-B14F-4D97-AF65-F5344CB8AC3E}">
        <p14:creationId xmlns:p14="http://schemas.microsoft.com/office/powerpoint/2010/main" val="3614683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dirty="0"/>
              <a:t>What is </a:t>
            </a:r>
            <a:r>
              <a:rPr lang="en-GB" sz="4400" dirty="0">
                <a:solidFill>
                  <a:schemeClr val="tx1"/>
                </a:solidFill>
                <a:latin typeface="Söhne"/>
              </a:rPr>
              <a:t>Access Control</a:t>
            </a:r>
            <a:r>
              <a:rPr lang="en-GB" dirty="0"/>
              <a:t> ? </a:t>
            </a:r>
          </a:p>
        </p:txBody>
      </p:sp>
      <p:sp>
        <p:nvSpPr>
          <p:cNvPr id="3" name="Text Placeholder 2"/>
          <p:cNvSpPr>
            <a:spLocks noGrp="1"/>
          </p:cNvSpPr>
          <p:nvPr>
            <p:ph type="body" idx="1"/>
          </p:nvPr>
        </p:nvSpPr>
        <p:spPr>
          <a:xfrm>
            <a:off x="393472" y="1281180"/>
            <a:ext cx="8596090" cy="385939"/>
          </a:xfrm>
        </p:spPr>
        <p:txBody>
          <a:bodyPr/>
          <a:lstStyle/>
          <a:p>
            <a:pPr marL="12700" marR="294005" algn="l" rtl="0">
              <a:lnSpc>
                <a:spcPct val="109900"/>
              </a:lnSpc>
              <a:spcBef>
                <a:spcPts val="95"/>
              </a:spcBef>
            </a:pPr>
            <a:endParaRPr lang="en-GB" b="0" i="0" dirty="0">
              <a:solidFill>
                <a:srgbClr val="161719"/>
              </a:solidFill>
              <a:effectLst/>
              <a:latin typeface="+mn-lt"/>
            </a:endParaRPr>
          </a:p>
        </p:txBody>
      </p:sp>
      <p:pic>
        <p:nvPicPr>
          <p:cNvPr id="6" name="Picture 5" descr="A screenshot of a computer&#10;&#10;Description automatically generated">
            <a:extLst>
              <a:ext uri="{FF2B5EF4-FFF2-40B4-BE49-F238E27FC236}">
                <a16:creationId xmlns:a16="http://schemas.microsoft.com/office/drawing/2014/main" id="{5C501DD9-7082-5005-DF70-94D2B319B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72" y="1281180"/>
            <a:ext cx="8445728" cy="4814820"/>
          </a:xfrm>
          <a:prstGeom prst="rect">
            <a:avLst/>
          </a:prstGeom>
        </p:spPr>
      </p:pic>
    </p:spTree>
    <p:extLst>
      <p:ext uri="{BB962C8B-B14F-4D97-AF65-F5344CB8AC3E}">
        <p14:creationId xmlns:p14="http://schemas.microsoft.com/office/powerpoint/2010/main" val="2320018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BB5D43481EDA4BB6B6D05508946B51" ma:contentTypeVersion="7" ma:contentTypeDescription="Create a new document." ma:contentTypeScope="" ma:versionID="2c34f4a91bc14787761018fb9d33ff0a">
  <xsd:schema xmlns:xsd="http://www.w3.org/2001/XMLSchema" xmlns:xs="http://www.w3.org/2001/XMLSchema" xmlns:p="http://schemas.microsoft.com/office/2006/metadata/properties" xmlns:ns3="6a6bacef-10fa-4522-8eef-4d857fddb7b0" xmlns:ns4="b33ff8d8-e1d6-4840-b566-df255b78bc2e" targetNamespace="http://schemas.microsoft.com/office/2006/metadata/properties" ma:root="true" ma:fieldsID="48b7eb447245580b8b2846c295770752" ns3:_="" ns4:_="">
    <xsd:import namespace="6a6bacef-10fa-4522-8eef-4d857fddb7b0"/>
    <xsd:import namespace="b33ff8d8-e1d6-4840-b566-df255b78bc2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6bacef-10fa-4522-8eef-4d857fddb7b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3ff8d8-e1d6-4840-b566-df255b78bc2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16DDD9-7D6A-4262-AA3D-B596AC3ABB1F}">
  <ds:schemaRefs>
    <ds:schemaRef ds:uri="6a6bacef-10fa-4522-8eef-4d857fddb7b0"/>
    <ds:schemaRef ds:uri="http://purl.org/dc/dcmitype/"/>
    <ds:schemaRef ds:uri="http://schemas.microsoft.com/office/2006/metadata/properties"/>
    <ds:schemaRef ds:uri="http://purl.org/dc/terms/"/>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b33ff8d8-e1d6-4840-b566-df255b78bc2e"/>
  </ds:schemaRefs>
</ds:datastoreItem>
</file>

<file path=customXml/itemProps2.xml><?xml version="1.0" encoding="utf-8"?>
<ds:datastoreItem xmlns:ds="http://schemas.openxmlformats.org/officeDocument/2006/customXml" ds:itemID="{399C7381-1049-4DCB-8C05-7DB3E48E191B}">
  <ds:schemaRefs>
    <ds:schemaRef ds:uri="http://schemas.microsoft.com/sharepoint/v3/contenttype/forms"/>
  </ds:schemaRefs>
</ds:datastoreItem>
</file>

<file path=customXml/itemProps3.xml><?xml version="1.0" encoding="utf-8"?>
<ds:datastoreItem xmlns:ds="http://schemas.openxmlformats.org/officeDocument/2006/customXml" ds:itemID="{C54CD89E-66B6-4C26-B30D-DF836022AF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6bacef-10fa-4522-8eef-4d857fddb7b0"/>
    <ds:schemaRef ds:uri="b33ff8d8-e1d6-4840-b566-df255b78bc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9054</TotalTime>
  <Words>1462</Words>
  <Application>Microsoft Office PowerPoint</Application>
  <PresentationFormat>On-screen Show (4:3)</PresentationFormat>
  <Paragraphs>278</Paragraphs>
  <Slides>41</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Arial</vt:lpstr>
      <vt:lpstr>Calibri</vt:lpstr>
      <vt:lpstr>Google Sans</vt:lpstr>
      <vt:lpstr>Rubik</vt:lpstr>
      <vt:lpstr>Söhne</vt:lpstr>
      <vt:lpstr>Wingdings</vt:lpstr>
      <vt:lpstr>Office Theme</vt:lpstr>
      <vt:lpstr>Start</vt:lpstr>
      <vt:lpstr>Start</vt:lpstr>
      <vt:lpstr>Start</vt:lpstr>
      <vt:lpstr>Start</vt:lpstr>
      <vt:lpstr>Start</vt:lpstr>
      <vt:lpstr>Start</vt:lpstr>
      <vt:lpstr> Access Control   </vt:lpstr>
      <vt:lpstr>Learning Objectives</vt:lpstr>
      <vt:lpstr>What is Access Control ? </vt:lpstr>
      <vt:lpstr>What is Access Control ? </vt:lpstr>
      <vt:lpstr>Why Access Control is important?</vt:lpstr>
      <vt:lpstr>Access Control Resources</vt:lpstr>
      <vt:lpstr>Principles of Access Control</vt:lpstr>
      <vt:lpstr>Access Control Policy Lifecycle</vt:lpstr>
      <vt:lpstr>Access Control Components</vt:lpstr>
      <vt:lpstr>Access Control Components</vt:lpstr>
      <vt:lpstr>Access Control Components</vt:lpstr>
      <vt:lpstr>Access Control Components</vt:lpstr>
      <vt:lpstr>Access Control Components</vt:lpstr>
      <vt:lpstr>Access Control Components</vt:lpstr>
      <vt:lpstr>Access Control Components</vt:lpstr>
      <vt:lpstr>Access Control Components</vt:lpstr>
      <vt:lpstr>Access Control Components</vt:lpstr>
      <vt:lpstr>Access Control Components</vt:lpstr>
      <vt:lpstr>Access Control Components</vt:lpstr>
      <vt:lpstr>Access Control Model  </vt:lpstr>
      <vt:lpstr>Access Control Model  </vt:lpstr>
      <vt:lpstr>Access Control Model  </vt:lpstr>
      <vt:lpstr>Comparison of Access Control Models</vt:lpstr>
      <vt:lpstr>Activity </vt:lpstr>
      <vt:lpstr>information security statements.</vt:lpstr>
      <vt:lpstr>Phishing Attacks</vt:lpstr>
      <vt:lpstr> How Phishing Attacks Work</vt:lpstr>
      <vt:lpstr>Phishing Using Email </vt:lpstr>
      <vt:lpstr>Tips to know if this email is spam</vt:lpstr>
      <vt:lpstr>Tips to know if this email is spam</vt:lpstr>
      <vt:lpstr>Tips to know if this email is spam</vt:lpstr>
      <vt:lpstr>Tips to know if this email is spam</vt:lpstr>
      <vt:lpstr>Discussion </vt:lpstr>
      <vt:lpstr>What’s next on the agenda?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ab2590;Emmanuel Hemmings</dc:creator>
  <cp:lastModifiedBy>Mohamed Gorada</cp:lastModifiedBy>
  <cp:revision>51</cp:revision>
  <dcterms:created xsi:type="dcterms:W3CDTF">2021-01-11T22:44:51Z</dcterms:created>
  <dcterms:modified xsi:type="dcterms:W3CDTF">2025-03-24T01:49:13Z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2019-09-25T00:00:00Z</vt:filetime>
  </property>
  <property fmtid="{D5CDD505-2E9C-101B-9397-08002B2CF9AE}" pid="3" name="Creator">
    <vt:lpwstr>Microsoft® PowerPoint® 2016</vt:lpwstr>
  </property>
  <property fmtid="{D5CDD505-2E9C-101B-9397-08002B2CF9AE}" pid="4" name="LastSaved">
    <vt:filetime>2021-01-11T00:00:00Z</vt:filetime>
  </property>
  <property fmtid="{D5CDD505-2E9C-101B-9397-08002B2CF9AE}" pid="5" name="ContentTypeId">
    <vt:lpwstr>0x0101002CBB5D43481EDA4BB6B6D05508946B51</vt:lpwstr>
  </property>
</Properties>
</file>